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9" r:id="rId2"/>
    <p:sldId id="402" r:id="rId3"/>
    <p:sldId id="404" r:id="rId4"/>
    <p:sldId id="409" r:id="rId5"/>
    <p:sldId id="405" r:id="rId6"/>
    <p:sldId id="403" r:id="rId7"/>
    <p:sldId id="406" r:id="rId8"/>
    <p:sldId id="407" r:id="rId9"/>
    <p:sldId id="408" r:id="rId10"/>
    <p:sldId id="410" r:id="rId11"/>
    <p:sldId id="412" r:id="rId12"/>
    <p:sldId id="413" r:id="rId13"/>
    <p:sldId id="414" r:id="rId14"/>
    <p:sldId id="417" r:id="rId15"/>
    <p:sldId id="419" r:id="rId16"/>
    <p:sldId id="421" r:id="rId17"/>
    <p:sldId id="418" r:id="rId18"/>
    <p:sldId id="420" r:id="rId19"/>
    <p:sldId id="422" r:id="rId20"/>
    <p:sldId id="423" r:id="rId21"/>
    <p:sldId id="415" r:id="rId22"/>
    <p:sldId id="416" r:id="rId23"/>
    <p:sldId id="424" r:id="rId24"/>
    <p:sldId id="343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/>
    <p:restoredTop sz="96949"/>
  </p:normalViewPr>
  <p:slideViewPr>
    <p:cSldViewPr snapToGrid="0">
      <p:cViewPr varScale="1">
        <p:scale>
          <a:sx n="128" d="100"/>
          <a:sy n="128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C195-8EEF-BB4B-94AA-06F23B5CA1BD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C9961-0CF7-B54F-8DC9-7B83E19133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9920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FDB8C-12A1-1F22-8935-98CFE3DA5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D0B6B2-07FB-9873-646F-73916ECB1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04AEBC-4A30-8B9A-9700-FC72E7572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A0EEF5-AA77-9A5E-412D-52649FF16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C9961-0CF7-B54F-8DC9-7B83E19133D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4338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C9961-0CF7-B54F-8DC9-7B83E19133D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865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837B6-D5B3-A3DF-13F7-89F711685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739BE6-5842-0B2E-23DF-F3035D77D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60762F-976F-4DAB-B76A-BA1198904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43B8FC-1530-7345-8E53-E6178FB6D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C9961-0CF7-B54F-8DC9-7B83E19133D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4438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BBC3C-D20D-F638-A384-9C256759A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33051D-E7EE-FB64-5955-CFFB06432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7DF1CE-5FD6-8C99-93E5-1CFCB2EF9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E28A3-D727-43AE-631B-149CFA073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C9961-0CF7-B54F-8DC9-7B83E19133D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8590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04EC5-16EB-ECDD-59D1-31265980F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0D169-6729-FC51-5EBB-91EE90B3B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FDCBC6-F2FE-3686-3F46-538BE2995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DB4F0-9617-95F9-A32B-7A44BACDE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C9961-0CF7-B54F-8DC9-7B83E19133D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2227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A88C-BDBA-4519-48C0-58629231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78BC33-BC27-A54E-785E-0813E59C6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B41ED5-6850-5FE3-6D47-E964696DB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C6E02-B86E-F482-EE05-002FC0D2C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C9961-0CF7-B54F-8DC9-7B83E19133D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572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E9168-A095-3F44-0301-67C9C8598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509C39-4AF0-47F3-36D2-108E9B5FA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8D4C4-2ABC-1895-8426-DFC0D7E6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34D3F-64B6-F416-571C-F007F2B0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466A-144C-B4A5-EAA6-5FF9E1AE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918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BDF72-2F5A-8415-DE78-1E8EE837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6BF4E1-9B98-F7C8-9529-ED20337F1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2843A-8BED-B301-2391-6F9F573E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E5912-94BD-C24F-E331-3BC6A70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45F009-4967-614A-4743-BA7DD506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223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A4402D-5451-8DD4-12EB-C7BD0DC78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FAECF-445E-FA9A-7441-8E1284FCD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09279-B8BD-A379-E711-E4517FCC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3AA53-C6D0-ADBE-43DD-0D022E0E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D9598-FEA5-7E97-9E5E-E7D6CEFD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4783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78E546EC-8408-D64A-67C2-6F4882A7B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3296B1C-336A-1C36-9E6A-113B7900F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86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985D-3E95-4153-2F94-35F4849E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5DE76-0637-D17E-36DB-E6D513F94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2AD0A-601B-D7EF-FA55-F1311814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6CC0E2-E14B-7AE6-4CE6-8ADDB529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2C0AA-B337-6118-D249-B11E9D8D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547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AB906-DDDB-B3C3-DAA3-19A88F28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B1C44-EE00-54B0-4D34-D0A121053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C36CD5-2F5D-D249-571B-8905055F2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5D262-7B82-EEDB-0590-7529D99FC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646A8-44C5-423D-9663-AB4BF654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838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EB227-C5A6-A7B9-36F6-07034D87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E79E-0D00-27B3-1B58-8B74CCCB1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8F3528-A42A-6CF5-15CB-F5944BDD5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6748B0-A92F-435B-F03C-D2E826BC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06809-94E2-8C73-F201-C1483E14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89DD7E-C5CA-14C6-E6C1-1C521751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8060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8226C-C463-B2C9-256E-6E237C57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BC2053-00CD-8EC7-DD56-5B4B7854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9AD661-30B8-9323-1BF0-E238417F8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7C0FF0-BA2E-2B87-AE08-1C6E81C78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01AB4C-028B-4913-FF5B-6212B067F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9BDCB-7549-59A5-C25A-B182AADA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E2BFA8-9F24-48C9-7685-5EE21470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A65657-9DD7-62E5-102A-2DBC9F42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21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A9EF4-2CD3-5502-BB1B-991581A12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639E4-ECDA-BDD2-60E2-B22CE11E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BEEE77-F447-7E4E-E1F3-B48392B2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2382EF-AC6C-1904-D3AC-5B53D52B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50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393097-10CF-01F3-0846-8802B693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3BEEB0-362A-69CE-B704-6DE56052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166885-8579-36B2-6B41-BEA7F16B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435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2DBED-63E4-2A54-D148-8D813D13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7524D-EA94-9442-E194-4E9ED6A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B0CA8-8C11-5833-4B4F-783C23E44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7C17F-A7DD-A7F9-A4A2-717BCFFD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3C8886-6696-73FD-2F96-48DE2DB3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6216BF-B9D5-9CA1-22D4-717A73B1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202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0CB95-2F71-9529-13F0-88AD0664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5E5D10-88CF-A173-AD6A-ACBA6F671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64466D-1AB4-1941-7734-DCF0CE907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B33FC9-5D5D-709D-C1D7-A9DCF34C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17ECFC-BE4A-F85C-A0D6-E2DC3AB6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E411AA-6500-1C58-2106-9FE2F9FB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602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77BE2-9050-6936-6509-F5C2507A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C0A2F1-7020-7F55-5A80-C30EAAF3B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5EE471-0AC1-BABE-548A-FD6FD298D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3DEBF5-58E8-814B-BDA4-928A6CEFA3DC}" type="datetimeFigureOut">
              <a:rPr kumimoji="1" lang="ko-Kore-KR" altLang="en-US" smtClean="0"/>
              <a:t>2024. 9. 19.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8AA9B-ADB2-7675-5DF0-B95FB557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79B53-8CA4-A7CD-4504-2DCAA63D9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1A03A-06D6-794B-AA89-0C2A0586A4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13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1D36A-AF92-5D9E-44B3-6F43BB2A15CD}"/>
              </a:ext>
            </a:extLst>
          </p:cNvPr>
          <p:cNvSpPr txBox="1"/>
          <p:nvPr/>
        </p:nvSpPr>
        <p:spPr>
          <a:xfrm>
            <a:off x="1030014" y="2247820"/>
            <a:ext cx="1036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45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New Quantum Cryptanalysis of Binary Elliptic Curves</a:t>
            </a:r>
            <a:endParaRPr lang="ko-Kore-KR" altLang="en-US" sz="45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70832-6160-A75B-88C6-2A7FF51B7D21}"/>
              </a:ext>
            </a:extLst>
          </p:cNvPr>
          <p:cNvSpPr txBox="1"/>
          <p:nvPr/>
        </p:nvSpPr>
        <p:spPr>
          <a:xfrm>
            <a:off x="5522766" y="4222033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/>
              <a:t>장경배</a:t>
            </a:r>
            <a:endParaRPr kumimoji="1" lang="ko-Kore-KR" altLang="en-US" sz="2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C0451-3F18-E769-E57C-11FA82015C47}"/>
              </a:ext>
            </a:extLst>
          </p:cNvPr>
          <p:cNvSpPr txBox="1"/>
          <p:nvPr/>
        </p:nvSpPr>
        <p:spPr>
          <a:xfrm>
            <a:off x="4499941" y="501130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https://youtu.be/8j6FSCK4QN4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B6780-96D7-FBDD-4340-12C01B77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AFD6F-A1BB-3C62-C8C7-C695991C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Binary Elliptic Curves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4333E5-45B6-FC90-1F6F-F49198A7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419C1-1CA7-CBF2-D375-C0384109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2" y="1118289"/>
            <a:ext cx="8549640" cy="159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98812-5C07-CC32-5DD8-6A2E68A5D93B}"/>
                  </a:ext>
                </a:extLst>
              </p:cNvPr>
              <p:cNvSpPr txBox="1"/>
              <p:nvPr/>
            </p:nvSpPr>
            <p:spPr>
              <a:xfrm>
                <a:off x="621647" y="2867508"/>
                <a:ext cx="2710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Point addition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98812-5C07-CC32-5DD8-6A2E68A5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7" y="2867508"/>
                <a:ext cx="2710037" cy="646331"/>
              </a:xfrm>
              <a:prstGeom prst="rect">
                <a:avLst/>
              </a:prstGeom>
              <a:blipFill>
                <a:blip r:embed="rId3"/>
                <a:stretch>
                  <a:fillRect l="-930" t="-3846" b="-96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74721CE9-307C-F23D-BE3D-7B8C98F58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994" y="3761928"/>
            <a:ext cx="7772400" cy="494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ECDCD-27E5-9F7F-54BA-5A056AAD8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994" y="4486626"/>
            <a:ext cx="7772400" cy="9545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48929DD-F23E-3FD5-DB76-D4DA788EB4DC}"/>
              </a:ext>
            </a:extLst>
          </p:cNvPr>
          <p:cNvCxnSpPr/>
          <p:nvPr/>
        </p:nvCxnSpPr>
        <p:spPr>
          <a:xfrm>
            <a:off x="3138270" y="4009136"/>
            <a:ext cx="2875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92632-600C-C94B-A62B-3B70F88E35A9}"/>
              </a:ext>
            </a:extLst>
          </p:cNvPr>
          <p:cNvSpPr txBox="1"/>
          <p:nvPr/>
        </p:nvSpPr>
        <p:spPr>
          <a:xfrm>
            <a:off x="4184652" y="333999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무시 가능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E8AE48-B49D-52CB-18A3-7576DAB6E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94" y="5613845"/>
            <a:ext cx="7772400" cy="87840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EA503-4AA9-29FC-0C63-255C8351D661}"/>
              </a:ext>
            </a:extLst>
          </p:cNvPr>
          <p:cNvSpPr/>
          <p:nvPr/>
        </p:nvSpPr>
        <p:spPr>
          <a:xfrm>
            <a:off x="4562671" y="4963878"/>
            <a:ext cx="1101012" cy="477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88FAE-28FE-FD12-25A4-BC97D828245F}"/>
              </a:ext>
            </a:extLst>
          </p:cNvPr>
          <p:cNvSpPr txBox="1"/>
          <p:nvPr/>
        </p:nvSpPr>
        <p:spPr>
          <a:xfrm>
            <a:off x="5793517" y="4993956"/>
            <a:ext cx="364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Division (Inversion + Multiplication)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D2A69F9-A107-27A0-0662-61EA59304CC3}"/>
              </a:ext>
            </a:extLst>
          </p:cNvPr>
          <p:cNvCxnSpPr>
            <a:cxnSpLocks/>
          </p:cNvCxnSpPr>
          <p:nvPr/>
        </p:nvCxnSpPr>
        <p:spPr>
          <a:xfrm>
            <a:off x="3203585" y="6492249"/>
            <a:ext cx="376638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FE18A3EF-5C01-C029-CA8B-905F35BAE607}"/>
              </a:ext>
            </a:extLst>
          </p:cNvPr>
          <p:cNvCxnSpPr/>
          <p:nvPr/>
        </p:nvCxnSpPr>
        <p:spPr>
          <a:xfrm>
            <a:off x="3220630" y="4219768"/>
            <a:ext cx="2875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1E243D-C29C-59C6-6436-1D61C021F6B4}"/>
                  </a:ext>
                </a:extLst>
              </p:cNvPr>
              <p:cNvSpPr txBox="1"/>
              <p:nvPr/>
            </p:nvSpPr>
            <p:spPr>
              <a:xfrm>
                <a:off x="5239336" y="3326705"/>
                <a:ext cx="848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1E243D-C29C-59C6-6436-1D61C021F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36" y="3326705"/>
                <a:ext cx="848694" cy="369332"/>
              </a:xfrm>
              <a:prstGeom prst="rect">
                <a:avLst/>
              </a:prstGeom>
              <a:blipFill>
                <a:blip r:embed="rId7"/>
                <a:stretch>
                  <a:fillRect l="-5882" t="-10345" r="-1471" b="-275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71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CF056-22A4-B162-4127-0345F378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41518-A2E1-1D01-785E-44B34DCD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Shor on Binary Elliptic Curves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E605D4-C388-FA2A-2978-24F6034D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18A42A-E891-BAB4-F825-FABAB844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9" y="1269994"/>
            <a:ext cx="9404604" cy="15954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831849-1FF3-7688-E216-8704DEC53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9" y="3015913"/>
            <a:ext cx="9404604" cy="13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1A6829-3FC0-7DF0-A3D9-5DBD58E9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41" y="1667226"/>
            <a:ext cx="9404604" cy="452144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80446FC-1C94-B87E-D362-B4583C8F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Shor on Binary Elliptic Curves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011662-CC8A-AD35-C607-E34113C73558}"/>
              </a:ext>
            </a:extLst>
          </p:cNvPr>
          <p:cNvSpPr/>
          <p:nvPr/>
        </p:nvSpPr>
        <p:spPr>
          <a:xfrm>
            <a:off x="2664823" y="5637875"/>
            <a:ext cx="3144306" cy="5507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1E279-0BDB-42B5-70D0-A6A27D614FCD}"/>
              </a:ext>
            </a:extLst>
          </p:cNvPr>
          <p:cNvSpPr txBox="1"/>
          <p:nvPr/>
        </p:nvSpPr>
        <p:spPr>
          <a:xfrm>
            <a:off x="330414" y="1265154"/>
            <a:ext cx="56900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ore-KR" altLang="en-US" sz="2200" dirty="0"/>
              <a:t>총</a:t>
            </a:r>
            <a:r>
              <a:rPr kumimoji="1" lang="en-US" altLang="ko-Kore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2n+2 </a:t>
            </a:r>
            <a:r>
              <a:rPr kumimoji="1" lang="ko-KR" altLang="en-US" sz="2200" dirty="0"/>
              <a:t>번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의 </a:t>
            </a:r>
            <a:r>
              <a:rPr kumimoji="1" lang="en-US" altLang="ko-KR" sz="2200" dirty="0"/>
              <a:t>Point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addition (conditional) </a:t>
            </a:r>
            <a:endParaRPr kumimoji="1" lang="ko-Kore-KR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8BB57A-BB1E-C951-DB4F-7E543178B344}"/>
                  </a:ext>
                </a:extLst>
              </p:cNvPr>
              <p:cNvSpPr txBox="1"/>
              <p:nvPr/>
            </p:nvSpPr>
            <p:spPr>
              <a:xfrm>
                <a:off x="3754728" y="6211411"/>
                <a:ext cx="964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8BB57A-BB1E-C951-DB4F-7E543178B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28" y="6211411"/>
                <a:ext cx="96449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67C955-3009-BF39-DC78-7E72504A3A4F}"/>
                  </a:ext>
                </a:extLst>
              </p:cNvPr>
              <p:cNvSpPr txBox="1"/>
              <p:nvPr/>
            </p:nvSpPr>
            <p:spPr>
              <a:xfrm>
                <a:off x="7070703" y="6211411"/>
                <a:ext cx="964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67C955-3009-BF39-DC78-7E72504A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703" y="6211411"/>
                <a:ext cx="96449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1BAFF2-4C5D-C719-1D0C-736852A9C84B}"/>
              </a:ext>
            </a:extLst>
          </p:cNvPr>
          <p:cNvSpPr/>
          <p:nvPr/>
        </p:nvSpPr>
        <p:spPr>
          <a:xfrm>
            <a:off x="5896273" y="5637875"/>
            <a:ext cx="3144306" cy="5507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40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6B390-2366-2511-2328-73DB09AE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1B6A0B-1A7D-BE7E-DDF8-A6AD4EF4A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1232287"/>
            <a:ext cx="9404604" cy="452144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8EC0D72-DDCB-7389-D9C2-F882D94E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Shor on Binary Elliptic Curves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040E5A-F203-29FD-D680-13A71FE843B7}"/>
              </a:ext>
            </a:extLst>
          </p:cNvPr>
          <p:cNvSpPr/>
          <p:nvPr/>
        </p:nvSpPr>
        <p:spPr>
          <a:xfrm>
            <a:off x="2926080" y="5202936"/>
            <a:ext cx="676656" cy="5507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A0D6C6-0360-D9FA-C02E-C0DAC7709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0" y="6107362"/>
            <a:ext cx="5839519" cy="3943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B18D02-0936-468A-5F93-2B7D010F75F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264408" y="5753730"/>
            <a:ext cx="0" cy="2623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52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6F19009-9A57-F795-BE2E-5F981C87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Implementation of Point Addition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9B871-F44C-F9B8-CD42-A634359F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83" y="2651061"/>
            <a:ext cx="8549640" cy="3999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73CD5-A60A-5380-1B4C-85B5ED6BC77B}"/>
              </a:ext>
            </a:extLst>
          </p:cNvPr>
          <p:cNvSpPr txBox="1"/>
          <p:nvPr/>
        </p:nvSpPr>
        <p:spPr>
          <a:xfrm>
            <a:off x="189980" y="1070098"/>
            <a:ext cx="100324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Point addition</a:t>
            </a:r>
            <a:r>
              <a:rPr kumimoji="1" lang="ko-KR" altLang="en-US" sz="2200" dirty="0"/>
              <a:t>을 구현하기 위해선 다음의 산술 연산이 필요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Addition,  Shift,  Squaring,  Multiplication,  Inversion</a:t>
            </a:r>
            <a:endParaRPr kumimoji="1" lang="en-US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Binary field</a:t>
            </a:r>
            <a:r>
              <a:rPr kumimoji="1" lang="ko-Kore-KR" altLang="en-US" sz="2200" dirty="0"/>
              <a:t>에서</a:t>
            </a:r>
            <a:r>
              <a:rPr kumimoji="1" lang="ko-KR" altLang="en-US" sz="2200" dirty="0"/>
              <a:t> </a:t>
            </a:r>
            <a:r>
              <a:rPr kumimoji="1" lang="ko-KR" altLang="en-US" sz="2200" b="1" dirty="0"/>
              <a:t>덧셈</a:t>
            </a:r>
            <a:r>
              <a:rPr kumimoji="1" lang="ko-KR" altLang="en-US" sz="2200" dirty="0"/>
              <a:t>은 </a:t>
            </a:r>
            <a:r>
              <a:rPr kumimoji="1" lang="en-US" altLang="ko-KR" sz="2200" dirty="0"/>
              <a:t>CNOT </a:t>
            </a:r>
            <a:r>
              <a:rPr kumimoji="1" lang="ko-KR" altLang="en-US" sz="2200" dirty="0"/>
              <a:t>게이트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en-US" altLang="ko-KR" sz="2200" b="1" dirty="0"/>
              <a:t>Shift</a:t>
            </a:r>
            <a:r>
              <a:rPr kumimoji="1" lang="ko-KR" altLang="en-US" sz="2200" b="1" dirty="0"/>
              <a:t> 연산</a:t>
            </a:r>
            <a:r>
              <a:rPr kumimoji="1" lang="ko-KR" altLang="en-US" sz="2200" dirty="0"/>
              <a:t>은 비용 없이 간단히 구현 가능</a:t>
            </a:r>
            <a:endParaRPr kumimoji="1" lang="en-US" altLang="ko-KR" sz="22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FEE492A-6799-5CA1-47AF-69125DF3A84D}"/>
              </a:ext>
            </a:extLst>
          </p:cNvPr>
          <p:cNvCxnSpPr/>
          <p:nvPr/>
        </p:nvCxnSpPr>
        <p:spPr>
          <a:xfrm>
            <a:off x="4125951" y="5141310"/>
            <a:ext cx="515186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AED9E23-5B46-826D-DB4E-E4A3319549DA}"/>
              </a:ext>
            </a:extLst>
          </p:cNvPr>
          <p:cNvCxnSpPr>
            <a:cxnSpLocks/>
          </p:cNvCxnSpPr>
          <p:nvPr/>
        </p:nvCxnSpPr>
        <p:spPr>
          <a:xfrm>
            <a:off x="1044498" y="5773213"/>
            <a:ext cx="650487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9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C30509F-F3C9-9EE1-BB5F-70665CA7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Implementation of Point Addition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3A508-1F7B-25BA-9DA6-A0307B4EAFF2}"/>
              </a:ext>
            </a:extLst>
          </p:cNvPr>
          <p:cNvSpPr txBox="1"/>
          <p:nvPr/>
        </p:nvSpPr>
        <p:spPr>
          <a:xfrm>
            <a:off x="248965" y="1213247"/>
            <a:ext cx="79530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Inversion</a:t>
            </a:r>
            <a:r>
              <a:rPr kumimoji="1" lang="ko-Kore-KR" altLang="en-US" sz="2200" dirty="0"/>
              <a:t>은</a:t>
            </a:r>
            <a:r>
              <a:rPr kumimoji="1" lang="ko-KR" altLang="en-US" sz="2200" dirty="0"/>
              <a:t> 크게 다음 두 가지 방식으로 구현 됨</a:t>
            </a:r>
            <a:r>
              <a:rPr kumimoji="1" lang="en-US" altLang="ko-KR" sz="2200" dirty="0"/>
              <a:t>: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GCD, </a:t>
            </a:r>
            <a:r>
              <a:rPr kumimoji="1" lang="en-US" altLang="ko-KR" sz="2200" b="1" dirty="0"/>
              <a:t>FLT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Greatest Common Divisor (GCD)</a:t>
            </a:r>
            <a:r>
              <a:rPr kumimoji="1" lang="ko-KR" altLang="en-US" sz="2200" dirty="0"/>
              <a:t> </a:t>
            </a:r>
            <a:r>
              <a:rPr kumimoji="1" lang="en-US" altLang="ko-KR" sz="2200" dirty="0">
                <a:sym typeface="Wingdings" pitchFamily="2" charset="2"/>
              </a:rPr>
              <a:t></a:t>
            </a:r>
            <a:r>
              <a:rPr kumimoji="1" lang="en-US" altLang="ko-KR" sz="2200" dirty="0"/>
              <a:t> </a:t>
            </a:r>
            <a:r>
              <a:rPr kumimoji="1" lang="ko-KR" altLang="en-US" sz="2200" dirty="0" err="1"/>
              <a:t>큐빗</a:t>
            </a:r>
            <a:r>
              <a:rPr kumimoji="1" lang="ko-KR" altLang="en-US" sz="2200" dirty="0"/>
              <a:t> 최적화에 효율적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/>
              <a:t>Fermat’s Little Theorem (FLT)</a:t>
            </a:r>
            <a:r>
              <a:rPr kumimoji="1" lang="ko-KR" altLang="en-US" sz="2200" dirty="0"/>
              <a:t> </a:t>
            </a:r>
            <a:r>
              <a:rPr kumimoji="1" lang="en-US" altLang="ko-KR" sz="2200" dirty="0">
                <a:sym typeface="Wingdings" pitchFamily="2" charset="2"/>
              </a:rPr>
              <a:t></a:t>
            </a:r>
            <a:r>
              <a:rPr kumimoji="1" lang="en-US" altLang="ko-KR" sz="2200" dirty="0"/>
              <a:t> Depth </a:t>
            </a:r>
            <a:r>
              <a:rPr kumimoji="1" lang="ko-KR" altLang="en-US" sz="2200" dirty="0"/>
              <a:t>최적화에 효율적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91653C-A958-0E14-A8B0-F9F94637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63" y="2605491"/>
            <a:ext cx="1886188" cy="595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F54589-6A22-0C09-743A-5677908C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7" y="2723862"/>
            <a:ext cx="3296256" cy="358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D87F1F-6CA4-E2E2-8DD4-30A3A7C4D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13" y="3255083"/>
            <a:ext cx="11379570" cy="33951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3DBD876-C67B-782A-D288-E9CEE8921C98}"/>
              </a:ext>
            </a:extLst>
          </p:cNvPr>
          <p:cNvSpPr/>
          <p:nvPr/>
        </p:nvSpPr>
        <p:spPr>
          <a:xfrm>
            <a:off x="4021157" y="2637763"/>
            <a:ext cx="1696597" cy="4800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A09432-DA42-A1D3-1CF6-0B63EA5593CB}"/>
              </a:ext>
            </a:extLst>
          </p:cNvPr>
          <p:cNvSpPr/>
          <p:nvPr/>
        </p:nvSpPr>
        <p:spPr>
          <a:xfrm>
            <a:off x="4943652" y="4472657"/>
            <a:ext cx="2283413" cy="6722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066BC2-335C-5933-3CDA-BB5F70155062}"/>
              </a:ext>
            </a:extLst>
          </p:cNvPr>
          <p:cNvSpPr/>
          <p:nvPr/>
        </p:nvSpPr>
        <p:spPr>
          <a:xfrm>
            <a:off x="4225502" y="5747583"/>
            <a:ext cx="3761727" cy="902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7384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0F4E-548A-A3F2-F604-0C9080FCA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43E2E1E-DBBC-5106-064E-3F9A21FB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Implementation of Point Addition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626976-5DAC-5B2F-3290-87704FAB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6" y="1332371"/>
            <a:ext cx="9404604" cy="3642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80BEF-D94E-7892-3313-8B07A8B854BD}"/>
              </a:ext>
            </a:extLst>
          </p:cNvPr>
          <p:cNvSpPr txBox="1"/>
          <p:nvPr/>
        </p:nvSpPr>
        <p:spPr>
          <a:xfrm>
            <a:off x="6660776" y="222324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349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8189B-4C81-CC6B-E6A9-32EF8FBCF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A23C000-364D-0A56-AA40-2B5C3C81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Implementation of Point Addition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F41E9-1867-A173-1835-577F919B3B99}"/>
              </a:ext>
            </a:extLst>
          </p:cNvPr>
          <p:cNvSpPr txBox="1"/>
          <p:nvPr/>
        </p:nvSpPr>
        <p:spPr>
          <a:xfrm>
            <a:off x="411920" y="1187835"/>
            <a:ext cx="11634019" cy="287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선형 연산에 해당하는 제곱 연산은 크게 </a:t>
            </a:r>
            <a:r>
              <a:rPr kumimoji="1" lang="en-US" altLang="ko-KR" sz="2200" dirty="0"/>
              <a:t>In-place </a:t>
            </a:r>
            <a:r>
              <a:rPr kumimoji="1" lang="ko-KR" altLang="en-US" sz="2200" dirty="0"/>
              <a:t>또는 </a:t>
            </a:r>
            <a:r>
              <a:rPr kumimoji="1" lang="en-US" altLang="ko-KR" sz="2200" dirty="0"/>
              <a:t>Out-of-place </a:t>
            </a:r>
            <a:r>
              <a:rPr kumimoji="1" lang="ko-KR" altLang="en-US" sz="2200" dirty="0"/>
              <a:t>방식으로 구현될 수 있음</a:t>
            </a: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제곱의 수치에 따라 그에 대한 바이너리 행렬에 따라 구현할 수 있음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In-place: PLU</a:t>
            </a:r>
            <a:r>
              <a:rPr kumimoji="1" lang="ko-KR" altLang="en-US" sz="2200" dirty="0"/>
              <a:t> 분해를 통한 구현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Out-of-place: </a:t>
            </a:r>
            <a:r>
              <a:rPr kumimoji="1" lang="ko-KR" altLang="en-US" sz="2200" dirty="0"/>
              <a:t>비트 값 </a:t>
            </a:r>
            <a:r>
              <a:rPr kumimoji="1" lang="en-US" altLang="ko-KR" sz="2200" dirty="0"/>
              <a:t>1</a:t>
            </a:r>
            <a:r>
              <a:rPr kumimoji="1" lang="ko-KR" altLang="en-US" sz="2200" dirty="0" err="1"/>
              <a:t>에</a:t>
            </a:r>
            <a:r>
              <a:rPr kumimoji="1" lang="ko-KR" altLang="en-US" sz="2200" dirty="0"/>
              <a:t> 따라 </a:t>
            </a:r>
            <a:r>
              <a:rPr kumimoji="1" lang="en-US" altLang="ko-KR" sz="2200" dirty="0"/>
              <a:t>CNOT </a:t>
            </a:r>
            <a:r>
              <a:rPr kumimoji="1" lang="ko-KR" altLang="en-US" sz="2200" dirty="0"/>
              <a:t>게이트 사용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F8C07E-43C0-E7D7-EBCD-295C1057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2960647"/>
            <a:ext cx="7065818" cy="2417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34F810-E3CB-72E4-40BE-3D4761F6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622" y="2570001"/>
            <a:ext cx="4387317" cy="31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26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1A5AE-51E1-8B2E-9B21-01B11EFD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4C2724-E201-1E3C-3008-49AA14F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Implementation of Point Addition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F809CD-588D-71FB-09E2-5DE7A6E9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87" y="3412228"/>
            <a:ext cx="9404604" cy="3238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02B2B-2E5D-27B0-C02D-C0A956F212D9}"/>
              </a:ext>
            </a:extLst>
          </p:cNvPr>
          <p:cNvSpPr txBox="1"/>
          <p:nvPr/>
        </p:nvSpPr>
        <p:spPr>
          <a:xfrm>
            <a:off x="348117" y="1204331"/>
            <a:ext cx="118438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CEHS’21: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Van Hoof</a:t>
            </a:r>
            <a:r>
              <a:rPr kumimoji="1" lang="ko-KR" altLang="en-US" sz="2200" dirty="0"/>
              <a:t>의 </a:t>
            </a:r>
            <a:r>
              <a:rPr kumimoji="1" lang="en-US" altLang="ko-KR" sz="2200" dirty="0"/>
              <a:t>Space-efficient </a:t>
            </a:r>
            <a:r>
              <a:rPr kumimoji="1" lang="ko-KR" altLang="en-US" sz="2200" dirty="0" err="1"/>
              <a:t>카라추바</a:t>
            </a:r>
            <a:r>
              <a:rPr kumimoji="1" lang="ko-KR" altLang="en-US" sz="2200" dirty="0"/>
              <a:t> 곱셈</a:t>
            </a: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IEEE Access’23: Van Hoof</a:t>
            </a:r>
            <a:r>
              <a:rPr kumimoji="1" lang="ko-Kore-KR" altLang="en-US" sz="2200" dirty="0"/>
              <a:t>의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Space-efficient </a:t>
            </a:r>
            <a:r>
              <a:rPr kumimoji="1" lang="ko-KR" altLang="en-US" sz="2200" dirty="0" err="1"/>
              <a:t>카라추바</a:t>
            </a:r>
            <a:r>
              <a:rPr kumimoji="1" lang="ko-KR" altLang="en-US" sz="2200" dirty="0"/>
              <a:t> 곱셈</a:t>
            </a:r>
            <a:r>
              <a:rPr kumimoji="1" lang="ko-Kore-KR" altLang="en-US" sz="2200" dirty="0"/>
              <a:t>의</a:t>
            </a:r>
            <a:r>
              <a:rPr kumimoji="1" lang="ko-KR" altLang="en-US" sz="2200" dirty="0"/>
              <a:t> 변형 </a:t>
            </a: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IEEE Access’23: Kim et  al’</a:t>
            </a:r>
            <a:r>
              <a:rPr kumimoji="1" lang="ko-Kore-KR" altLang="en-US" sz="2200" dirty="0"/>
              <a:t>의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Toffoli gate count-optimized &amp; Space-efficient</a:t>
            </a:r>
            <a:r>
              <a:rPr kumimoji="1" lang="ko-KR" altLang="en-US" sz="2200" dirty="0"/>
              <a:t> 곱셈 </a:t>
            </a:r>
            <a:r>
              <a:rPr kumimoji="1" lang="en-US" altLang="ko-KR" sz="2200" dirty="0"/>
              <a:t>(</a:t>
            </a:r>
            <a:r>
              <a:rPr kumimoji="1" lang="ko-KR" altLang="en-US" sz="2200" dirty="0"/>
              <a:t>고려대</a:t>
            </a:r>
            <a:r>
              <a:rPr kumimoji="1" lang="en-US" altLang="ko-KR" sz="2200" dirty="0"/>
              <a:t>)</a:t>
            </a:r>
            <a:r>
              <a:rPr kumimoji="1" lang="en-US" altLang="ko-Kore-KR" sz="2200" dirty="0"/>
              <a:t> </a:t>
            </a:r>
            <a:r>
              <a:rPr kumimoji="1" lang="ko-Kore-KR" altLang="en-US" sz="2200" dirty="0"/>
              <a:t>사용</a:t>
            </a:r>
            <a:endParaRPr kumimoji="1" lang="en-US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200" dirty="0"/>
              <a:t>본</a:t>
            </a:r>
            <a:r>
              <a:rPr kumimoji="1" lang="ko-KR" altLang="en-US" sz="2200" dirty="0"/>
              <a:t> 구현에서는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en-US" altLang="ko-KR" sz="2200" b="1" dirty="0"/>
              <a:t>Depth-efficient </a:t>
            </a:r>
            <a:r>
              <a:rPr kumimoji="1" lang="ko-KR" altLang="en-US" sz="2200" b="1" dirty="0" err="1"/>
              <a:t>카라추바</a:t>
            </a:r>
            <a:r>
              <a:rPr kumimoji="1" lang="ko-KR" altLang="en-US" sz="2200" b="1" dirty="0"/>
              <a:t> 곱셈 </a:t>
            </a:r>
            <a:r>
              <a:rPr kumimoji="1" lang="en-US" altLang="ko-KR" sz="2200" b="1" dirty="0"/>
              <a:t>(WISA’23)</a:t>
            </a:r>
            <a:r>
              <a:rPr kumimoji="1" lang="ko-KR" altLang="en-US" sz="2200" b="1" dirty="0"/>
              <a:t> 사용 </a:t>
            </a:r>
            <a:endParaRPr kumimoji="1" lang="en-US" altLang="ko-KR" sz="2200" b="1" dirty="0"/>
          </a:p>
          <a:p>
            <a:pPr lvl="1"/>
            <a:r>
              <a:rPr kumimoji="1" lang="en-US" altLang="ko-KR" sz="2200" dirty="0">
                <a:sym typeface="Wingdings" pitchFamily="2" charset="2"/>
              </a:rPr>
              <a:t>    </a:t>
            </a:r>
            <a:r>
              <a:rPr kumimoji="1" lang="ko-KR" altLang="en-US" sz="2200" dirty="0">
                <a:sym typeface="Wingdings" pitchFamily="2" charset="2"/>
              </a:rPr>
              <a:t> 단일 곱셈이 아닐 시</a:t>
            </a:r>
            <a:r>
              <a:rPr kumimoji="1" lang="en-US" altLang="ko-KR" sz="2200" dirty="0">
                <a:sym typeface="Wingdings" pitchFamily="2" charset="2"/>
              </a:rPr>
              <a:t>,</a:t>
            </a:r>
            <a:r>
              <a:rPr kumimoji="1" lang="ko-KR" altLang="en-US" sz="2200" dirty="0">
                <a:sym typeface="Wingdings" pitchFamily="2" charset="2"/>
              </a:rPr>
              <a:t> 더욱 효율적</a:t>
            </a:r>
            <a:endParaRPr kumimoji="1"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83985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0A2E2B0-664C-D6F6-FAAC-EB11D611A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93" y="1426584"/>
            <a:ext cx="9404604" cy="306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C5F58-313E-DBDF-E6E4-AFF135C7C54E}"/>
              </a:ext>
            </a:extLst>
          </p:cNvPr>
          <p:cNvSpPr txBox="1"/>
          <p:nvPr/>
        </p:nvSpPr>
        <p:spPr>
          <a:xfrm>
            <a:off x="5082989" y="215153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7=4+2+1</a:t>
            </a:r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4EEA989-DBCE-6259-7E8F-2010C85A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Implementation of Point Addition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779552-6460-C27A-DA45-AFDEA5EA06CD}"/>
                  </a:ext>
                </a:extLst>
              </p:cNvPr>
              <p:cNvSpPr txBox="1"/>
              <p:nvPr/>
            </p:nvSpPr>
            <p:spPr>
              <a:xfrm>
                <a:off x="7184571" y="3023666"/>
                <a:ext cx="365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779552-6460-C27A-DA45-AFDEA5EA0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1" y="3023666"/>
                <a:ext cx="3650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D95EB-6CCC-7C43-D931-6A5BE52E38E6}"/>
                  </a:ext>
                </a:extLst>
              </p:cNvPr>
              <p:cNvSpPr txBox="1"/>
              <p:nvPr/>
            </p:nvSpPr>
            <p:spPr>
              <a:xfrm>
                <a:off x="5942038" y="3040955"/>
                <a:ext cx="379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D95EB-6CCC-7C43-D931-6A5BE52E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38" y="3040955"/>
                <a:ext cx="3792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F5C15D-27FB-5BF1-1704-5F1D95DDD10E}"/>
                  </a:ext>
                </a:extLst>
              </p:cNvPr>
              <p:cNvSpPr txBox="1"/>
              <p:nvPr/>
            </p:nvSpPr>
            <p:spPr>
              <a:xfrm>
                <a:off x="4769751" y="3040955"/>
                <a:ext cx="389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F5C15D-27FB-5BF1-1704-5F1D95DD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51" y="3040955"/>
                <a:ext cx="3896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17355AAE-E054-6FD9-93A3-F0681F8EB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032" y="4601159"/>
            <a:ext cx="3988470" cy="138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Papers</a:t>
            </a:r>
            <a:endParaRPr kumimoji="1" lang="ko-Kore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62B72B-CF91-0775-2A22-C30B208D2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CC6428-22B9-BF3F-0A93-C4DBAC21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" y="1768232"/>
            <a:ext cx="3988470" cy="3486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F93790-A9B2-86A5-1B4C-2B567C83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360" y="1808355"/>
            <a:ext cx="3227925" cy="3519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3B106-4C13-9344-8644-0958DA6DB6A3}"/>
              </a:ext>
            </a:extLst>
          </p:cNvPr>
          <p:cNvSpPr txBox="1"/>
          <p:nvPr/>
        </p:nvSpPr>
        <p:spPr>
          <a:xfrm>
            <a:off x="1211216" y="5520978"/>
            <a:ext cx="1962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CHES (2021)</a:t>
            </a:r>
            <a:endParaRPr kumimoji="1" lang="ko-Kore-KR" alt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51331A-4953-8425-572D-F514DAA06D96}"/>
              </a:ext>
            </a:extLst>
          </p:cNvPr>
          <p:cNvSpPr txBox="1"/>
          <p:nvPr/>
        </p:nvSpPr>
        <p:spPr>
          <a:xfrm>
            <a:off x="4863530" y="5520978"/>
            <a:ext cx="28985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IEEE Access (2023)</a:t>
            </a:r>
            <a:endParaRPr kumimoji="1" lang="ko-Kore-KR" altLang="en-US" sz="2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81948-14AF-9813-31EB-62B868EE260F}"/>
              </a:ext>
            </a:extLst>
          </p:cNvPr>
          <p:cNvSpPr txBox="1"/>
          <p:nvPr/>
        </p:nvSpPr>
        <p:spPr>
          <a:xfrm>
            <a:off x="9179518" y="5520978"/>
            <a:ext cx="21963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CT-RSA (2023)</a:t>
            </a:r>
            <a:endParaRPr kumimoji="1" lang="ko-Kore-KR" altLang="en-US" sz="25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919CD-C991-3A71-1C19-095D0270D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87" y="1887676"/>
            <a:ext cx="4543703" cy="3309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203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4319673-E1C4-9F14-E6E6-0FC9CB20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Quantum Implementation of Point Addition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42F00C-635A-C525-7E49-25E7B099E2B5}"/>
                  </a:ext>
                </a:extLst>
              </p:cNvPr>
              <p:cNvSpPr txBox="1"/>
              <p:nvPr/>
            </p:nvSpPr>
            <p:spPr>
              <a:xfrm>
                <a:off x="475129" y="1208567"/>
                <a:ext cx="101583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b="1" dirty="0"/>
                  <a:t>Low-depth multiplication</a:t>
                </a:r>
                <a:r>
                  <a:rPr kumimoji="1" lang="en-US" altLang="ko-KR" b="1" dirty="0"/>
                  <a:t>:</a:t>
                </a:r>
                <a:r>
                  <a:rPr kumimoji="1" lang="ko-KR" altLang="en-US" b="1" dirty="0"/>
                  <a:t> </a:t>
                </a:r>
                <a:r>
                  <a:rPr kumimoji="1" lang="ko-KR" altLang="en-US" dirty="0" err="1"/>
                  <a:t>안실라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큐빗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𝑎𝑛𝑐</m:t>
                        </m:r>
                      </m:sub>
                    </m:sSub>
                  </m:oMath>
                </a14:m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을 재사용하는 낮은 </a:t>
                </a:r>
                <a:r>
                  <a:rPr kumimoji="1" lang="en-US" altLang="ko-KR" dirty="0"/>
                  <a:t>Depth</a:t>
                </a:r>
                <a:r>
                  <a:rPr kumimoji="1" lang="ko-KR" altLang="en-US" dirty="0"/>
                  <a:t>의 곱셈</a:t>
                </a: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b="1" dirty="0"/>
                  <a:t>Low-depth squaring</a:t>
                </a:r>
                <a:r>
                  <a:rPr kumimoji="1" lang="en-US" altLang="ko-KR" b="1" dirty="0"/>
                  <a:t>:</a:t>
                </a:r>
                <a:r>
                  <a:rPr kumimoji="1" lang="ko-KR" altLang="en-US" b="1" dirty="0"/>
                  <a:t>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개의 </a:t>
                </a:r>
                <a:r>
                  <a:rPr kumimoji="1" lang="ko-KR" altLang="en-US" dirty="0" err="1"/>
                  <a:t>안실라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큐빗</a:t>
                </a:r>
                <a:r>
                  <a:rPr kumimoji="1" lang="ko-KR" altLang="en-US" dirty="0"/>
                  <a:t> 세트</a:t>
                </a:r>
                <a:r>
                  <a:rPr kumimoji="1" lang="en-US" altLang="ko-K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𝑎𝑛𝑐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𝑎𝑛𝑐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/>
                  <a:t>)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교대로 사용하는 낮은 </a:t>
                </a:r>
                <a:r>
                  <a:rPr kumimoji="1" lang="en-US" altLang="ko-KR" dirty="0"/>
                  <a:t>Depth</a:t>
                </a:r>
                <a:r>
                  <a:rPr kumimoji="1" lang="ko-KR" altLang="en-US" dirty="0"/>
                  <a:t>의 제곱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42F00C-635A-C525-7E49-25E7B099E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29" y="1208567"/>
                <a:ext cx="10158358" cy="646331"/>
              </a:xfrm>
              <a:prstGeom prst="rect">
                <a:avLst/>
              </a:prstGeom>
              <a:blipFill>
                <a:blip r:embed="rId2"/>
                <a:stretch>
                  <a:fillRect l="-375" t="-5882" b="-156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C6B06559-B93D-85CD-5A45-7B72768E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10" y="1932285"/>
            <a:ext cx="11379570" cy="44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9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34FC0-2C3E-50BC-CDD5-2E203CE9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772E88-0C8F-BD69-0D28-8EA5FF77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7" y="1220878"/>
            <a:ext cx="6423471" cy="3088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9C91B1D-D83D-D609-F1C2-7702D781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Shor on Binary Elliptic Curves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8BAF04-AADB-59F8-F240-4AF741BE4263}"/>
              </a:ext>
            </a:extLst>
          </p:cNvPr>
          <p:cNvSpPr/>
          <p:nvPr/>
        </p:nvSpPr>
        <p:spPr>
          <a:xfrm>
            <a:off x="1287408" y="1263157"/>
            <a:ext cx="434200" cy="30222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675CB4-5000-F9CA-58D7-898B69D5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588" y="1181787"/>
            <a:ext cx="3842486" cy="3268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C51AEA-299A-56D8-DFFC-0131CF17E573}"/>
              </a:ext>
            </a:extLst>
          </p:cNvPr>
          <p:cNvSpPr txBox="1"/>
          <p:nvPr/>
        </p:nvSpPr>
        <p:spPr>
          <a:xfrm>
            <a:off x="129409" y="4919903"/>
            <a:ext cx="3327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rgbClr val="C00000"/>
                </a:solidFill>
              </a:rPr>
              <a:t>Controlled</a:t>
            </a:r>
            <a:r>
              <a:rPr kumimoji="1" lang="en-US" altLang="ko-KR" sz="2000" dirty="0">
                <a:solidFill>
                  <a:srgbClr val="C00000"/>
                </a:solidFill>
              </a:rPr>
              <a:t>-</a:t>
            </a:r>
            <a:r>
              <a:rPr kumimoji="1" lang="en-US" altLang="ko-Kore-KR" sz="2000" dirty="0">
                <a:solidFill>
                  <a:srgbClr val="C00000"/>
                </a:solidFill>
              </a:rPr>
              <a:t>Point</a:t>
            </a:r>
            <a:r>
              <a:rPr kumimoji="1" lang="ko-KR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ko-Kore-KR" sz="2000" dirty="0">
                <a:solidFill>
                  <a:srgbClr val="C00000"/>
                </a:solidFill>
              </a:rPr>
              <a:t>addition</a:t>
            </a:r>
            <a:endParaRPr kumimoji="1" lang="ko-Kore-KR" altLang="en-US" sz="2000" dirty="0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423273-4536-4CFE-87C8-A72710A70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664" y="4846768"/>
            <a:ext cx="6423471" cy="1567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3F11C-6CE6-ADDF-A573-B896E93A2526}"/>
              </a:ext>
            </a:extLst>
          </p:cNvPr>
          <p:cNvSpPr txBox="1"/>
          <p:nvPr/>
        </p:nvSpPr>
        <p:spPr>
          <a:xfrm>
            <a:off x="289042" y="5309636"/>
            <a:ext cx="5326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기존</a:t>
            </a:r>
            <a:r>
              <a:rPr kumimoji="1" lang="ko-KR" altLang="en-US" dirty="0"/>
              <a:t> 구현들은 </a:t>
            </a:r>
            <a:r>
              <a:rPr kumimoji="1" lang="ko-Kore-KR" altLang="en-US" dirty="0"/>
              <a:t>매우</a:t>
            </a:r>
            <a:r>
              <a:rPr kumimoji="1" lang="ko-KR" altLang="en-US" dirty="0"/>
              <a:t> 비효율적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</a:t>
            </a:r>
            <a:r>
              <a:rPr kumimoji="1" lang="ko-KR" altLang="en-US" dirty="0"/>
              <a:t> 개의</a:t>
            </a:r>
            <a:r>
              <a:rPr kumimoji="1" lang="en-US" altLang="ko-KR" dirty="0"/>
              <a:t> Control qubit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1200150" lvl="2" indent="-285750">
              <a:buFont typeface="Wingdings" pitchFamily="2" charset="2"/>
              <a:buChar char="à"/>
            </a:pPr>
            <a:r>
              <a:rPr kumimoji="1" lang="en-US" altLang="ko-Kore-KR" dirty="0"/>
              <a:t>CNOT</a:t>
            </a:r>
            <a:r>
              <a:rPr kumimoji="1" lang="ko-KR" altLang="en-US" dirty="0"/>
              <a:t>이</a:t>
            </a:r>
            <a:r>
              <a:rPr kumimoji="1" lang="en-US" altLang="ko-Kore-KR" dirty="0">
                <a:sym typeface="Wingdings" pitchFamily="2" charset="2"/>
              </a:rPr>
              <a:t> Toffoli</a:t>
            </a:r>
            <a:r>
              <a:rPr kumimoji="1" lang="ko-KR" altLang="en-US" dirty="0">
                <a:sym typeface="Wingdings" pitchFamily="2" charset="2"/>
              </a:rPr>
              <a:t>가 되며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ore-KR" dirty="0">
                <a:sym typeface="Wingdings" pitchFamily="2" charset="2"/>
              </a:rPr>
              <a:t>1</a:t>
            </a:r>
            <a:r>
              <a:rPr kumimoji="1" lang="ko-Kore-KR" altLang="en-US" dirty="0">
                <a:sym typeface="Wingdings" pitchFamily="2" charset="2"/>
              </a:rPr>
              <a:t>개의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qubit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endParaRPr kumimoji="1" lang="en-US" altLang="ko-KR" dirty="0">
              <a:sym typeface="Wingdings" pitchFamily="2" charset="2"/>
            </a:endParaRPr>
          </a:p>
          <a:p>
            <a:pPr lvl="2"/>
            <a:r>
              <a:rPr kumimoji="1" lang="ko-KR" altLang="en-US" dirty="0">
                <a:sym typeface="Wingdings" pitchFamily="2" charset="2"/>
              </a:rPr>
              <a:t>     인해 </a:t>
            </a:r>
            <a:r>
              <a:rPr kumimoji="1" lang="en-US" altLang="ko-KR" dirty="0">
                <a:sym typeface="Wingdings" pitchFamily="2" charset="2"/>
              </a:rPr>
              <a:t>Depth </a:t>
            </a:r>
            <a:r>
              <a:rPr kumimoji="1" lang="ko-KR" altLang="en-US" dirty="0">
                <a:sym typeface="Wingdings" pitchFamily="2" charset="2"/>
              </a:rPr>
              <a:t>증가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2D275-1871-F129-A9E9-82D5BE35B77C}"/>
              </a:ext>
            </a:extLst>
          </p:cNvPr>
          <p:cNvSpPr txBox="1"/>
          <p:nvPr/>
        </p:nvSpPr>
        <p:spPr>
          <a:xfrm>
            <a:off x="8763537" y="430602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(CHES’20)</a:t>
            </a:r>
            <a:endParaRPr kumimoji="1"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6A001E-D81F-AD30-7205-F111E1813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08" y="6337669"/>
            <a:ext cx="5308654" cy="3976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3A9AB6-ACBF-5FFD-C771-23F56B579694}"/>
              </a:ext>
            </a:extLst>
          </p:cNvPr>
          <p:cNvSpPr txBox="1"/>
          <p:nvPr/>
        </p:nvSpPr>
        <p:spPr>
          <a:xfrm>
            <a:off x="8658512" y="650185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(CHES’20)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84DE71-1D77-479A-DD47-0498399C1FA8}"/>
              </a:ext>
            </a:extLst>
          </p:cNvPr>
          <p:cNvSpPr/>
          <p:nvPr/>
        </p:nvSpPr>
        <p:spPr>
          <a:xfrm>
            <a:off x="5848610" y="5279362"/>
            <a:ext cx="5629195" cy="2583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198E91-144C-2E35-A4D0-13E1C0DD3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09" y="4488257"/>
            <a:ext cx="5839519" cy="3943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CE8B700-C233-2356-70BB-C3FB28BC816B}"/>
              </a:ext>
            </a:extLst>
          </p:cNvPr>
          <p:cNvCxnSpPr>
            <a:cxnSpLocks/>
          </p:cNvCxnSpPr>
          <p:nvPr/>
        </p:nvCxnSpPr>
        <p:spPr>
          <a:xfrm>
            <a:off x="1507326" y="4272324"/>
            <a:ext cx="0" cy="2168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8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96B6D-6F53-F53D-1744-65A93E69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94C212E-0D87-23F5-6133-2DEE75BC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72" y="2971800"/>
            <a:ext cx="7772400" cy="2967378"/>
          </a:xfrm>
          <a:prstGeom prst="rect">
            <a:avLst/>
          </a:prstGeom>
          <a:ln>
            <a:noFill/>
          </a:ln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5D66E9F-74BB-D1AD-8F02-DEC5EB357D94}"/>
              </a:ext>
            </a:extLst>
          </p:cNvPr>
          <p:cNvSpPr/>
          <p:nvPr/>
        </p:nvSpPr>
        <p:spPr>
          <a:xfrm>
            <a:off x="6309360" y="3038169"/>
            <a:ext cx="832104" cy="11978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B728FEF-19E4-92F8-FCAD-799713C225F2}"/>
              </a:ext>
            </a:extLst>
          </p:cNvPr>
          <p:cNvSpPr/>
          <p:nvPr/>
        </p:nvSpPr>
        <p:spPr>
          <a:xfrm>
            <a:off x="7187184" y="3442290"/>
            <a:ext cx="714431" cy="24968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6CE11-70CF-F935-DC1A-DFAFB40AB21D}"/>
              </a:ext>
            </a:extLst>
          </p:cNvPr>
          <p:cNvSpPr txBox="1"/>
          <p:nvPr/>
        </p:nvSpPr>
        <p:spPr>
          <a:xfrm>
            <a:off x="6373713" y="2678295"/>
            <a:ext cx="7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Copy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89A08-49B5-9DD6-E809-395274CEC8AA}"/>
              </a:ext>
            </a:extLst>
          </p:cNvPr>
          <p:cNvSpPr txBox="1"/>
          <p:nvPr/>
        </p:nvSpPr>
        <p:spPr>
          <a:xfrm>
            <a:off x="7081067" y="3111317"/>
            <a:ext cx="9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Parallel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7814B6-E01E-BEF2-4A47-86C880C03769}"/>
              </a:ext>
            </a:extLst>
          </p:cNvPr>
          <p:cNvSpPr/>
          <p:nvPr/>
        </p:nvSpPr>
        <p:spPr>
          <a:xfrm>
            <a:off x="3246121" y="3357724"/>
            <a:ext cx="2295144" cy="2496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482FD-C110-1B53-460B-B9D13E52CFCB}"/>
              </a:ext>
            </a:extLst>
          </p:cNvPr>
          <p:cNvSpPr txBox="1"/>
          <p:nvPr/>
        </p:nvSpPr>
        <p:spPr>
          <a:xfrm>
            <a:off x="3458661" y="4475289"/>
            <a:ext cx="1870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dirty="0"/>
              <a:t>Point addition</a:t>
            </a:r>
            <a:endParaRPr kumimoji="1" lang="ko-Kore-KR" altLang="en-US" sz="22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8CDD7D0-3061-A8F5-35B7-3F938679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Shor on Binary Elliptic Curves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3377F-32CC-EAD3-DA9E-D1726A84B584}"/>
              </a:ext>
            </a:extLst>
          </p:cNvPr>
          <p:cNvSpPr txBox="1"/>
          <p:nvPr/>
        </p:nvSpPr>
        <p:spPr>
          <a:xfrm>
            <a:off x="37185" y="1330142"/>
            <a:ext cx="1178457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Control qubit</a:t>
            </a:r>
            <a:r>
              <a:rPr kumimoji="1" lang="ko-Kore-KR" altLang="en-US" sz="2200" dirty="0"/>
              <a:t>을</a:t>
            </a:r>
            <a:r>
              <a:rPr kumimoji="1" lang="ko-KR" altLang="en-US" sz="2200" dirty="0"/>
              <a:t> 복사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마지막에서의 </a:t>
            </a:r>
            <a:r>
              <a:rPr kumimoji="1" lang="en-US" altLang="ko-KR" sz="2200" dirty="0" err="1"/>
              <a:t>CSwap</a:t>
            </a:r>
            <a:r>
              <a:rPr kumimoji="1" lang="ko-KR" altLang="en-US" sz="2200" dirty="0"/>
              <a:t> 만으로 </a:t>
            </a:r>
            <a:r>
              <a:rPr kumimoji="1" lang="en-US" altLang="ko-KR" sz="2200" dirty="0"/>
              <a:t>Controlled Point addition</a:t>
            </a:r>
            <a:r>
              <a:rPr kumimoji="1" lang="ko-KR" altLang="en-US" sz="2200" dirty="0"/>
              <a:t>을 구현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sz="2200" dirty="0"/>
              <a:t>기존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ancilla </a:t>
            </a:r>
            <a:r>
              <a:rPr kumimoji="1" lang="ko-KR" altLang="en-US" sz="2200" dirty="0" err="1"/>
              <a:t>큐빗을</a:t>
            </a:r>
            <a:r>
              <a:rPr kumimoji="1" lang="ko-KR" altLang="en-US" sz="2200" dirty="0"/>
              <a:t> 재사용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병렬로 동작</a:t>
            </a: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연산 구조도 이전 보다 간단해짐</a:t>
            </a:r>
            <a:endParaRPr kumimoji="1" lang="en-US" altLang="ko-KR" sz="2200" dirty="0"/>
          </a:p>
          <a:p>
            <a:pPr marL="1257300" lvl="2" indent="-342900">
              <a:buFont typeface="Wingdings" pitchFamily="2" charset="2"/>
              <a:buChar char="à"/>
            </a:pPr>
            <a:r>
              <a:rPr kumimoji="1" lang="ko-KR" altLang="en-US" sz="2000" dirty="0"/>
              <a:t>앞서 구현은 </a:t>
            </a:r>
            <a:r>
              <a:rPr kumimoji="1" lang="en-US" altLang="ko-KR" sz="2000" dirty="0"/>
              <a:t>(CHES, IEEE, CT-RSA),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Algorithm 3</a:t>
            </a:r>
            <a:r>
              <a:rPr kumimoji="1" lang="ko-KR" altLang="en-US" sz="2000" dirty="0"/>
              <a:t>과 같은 로직을 구현하기 인한 오버헤드가 높음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43237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1D6A2-4C01-AC86-C17C-CD2E6736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1E94F-938D-5624-5472-07D9DFDD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Performance</a:t>
            </a:r>
            <a:endParaRPr kumimoji="1" lang="ko-Kore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BA7285-D8CB-54BF-6CBA-88C2A5617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0459" y="6356350"/>
            <a:ext cx="2743200" cy="365125"/>
          </a:xfrm>
        </p:spPr>
        <p:txBody>
          <a:bodyPr/>
          <a:lstStyle/>
          <a:p>
            <a:fld id="{B68DAAC8-442A-4C15-9819-F07FF5E7315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94707-4F3F-C822-DAC0-9A0C2A59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43" y="1021158"/>
            <a:ext cx="6919006" cy="570031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A5D1CF-66BA-A851-F309-9E1318A01652}"/>
              </a:ext>
            </a:extLst>
          </p:cNvPr>
          <p:cNvSpPr/>
          <p:nvPr/>
        </p:nvSpPr>
        <p:spPr>
          <a:xfrm>
            <a:off x="7496140" y="7948590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9D1993-4914-CA11-50FF-422870289504}"/>
                  </a:ext>
                </a:extLst>
              </p:cNvPr>
              <p:cNvSpPr txBox="1"/>
              <p:nvPr/>
            </p:nvSpPr>
            <p:spPr>
              <a:xfrm>
                <a:off x="8398649" y="3736228"/>
                <a:ext cx="609728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1800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kumimoji="1" lang="ko-KR" altLang="en-US" dirty="0"/>
                  <a:t>가 </a:t>
                </a:r>
                <a:r>
                  <a:rPr kumimoji="1" lang="ko-KR" altLang="en-US" b="1" dirty="0"/>
                  <a:t>최종 </a:t>
                </a:r>
                <a:r>
                  <a:rPr kumimoji="1" lang="en-US" altLang="ko-KR" b="1" dirty="0"/>
                  <a:t>Shor </a:t>
                </a:r>
                <a:r>
                  <a:rPr kumimoji="1" lang="ko-KR" altLang="en-US" b="1" dirty="0"/>
                  <a:t>자원</a:t>
                </a:r>
                <a:endParaRPr kumimoji="1" lang="en-US" altLang="ko-KR" b="1" dirty="0"/>
              </a:p>
              <a:p>
                <a:r>
                  <a:rPr kumimoji="1" lang="ko-KR" altLang="en-US" b="1" dirty="0"/>
                  <a:t>       </a:t>
                </a:r>
                <a:r>
                  <a:rPr kumimoji="1" lang="en-US" altLang="ko-KR" dirty="0">
                    <a:sym typeface="Wingdings" pitchFamily="2" charset="2"/>
                  </a:rPr>
                  <a:t></a:t>
                </a:r>
                <a:r>
                  <a:rPr kumimoji="1" lang="ko-KR" altLang="en-US" dirty="0"/>
                  <a:t>표 추가 예정</a:t>
                </a:r>
                <a:endParaRPr kumimoji="1" lang="en-US" altLang="ko-KR" dirty="0"/>
              </a:p>
              <a:p>
                <a:r>
                  <a:rPr kumimoji="1" lang="ko-KR" altLang="en-US" dirty="0">
                    <a:sym typeface="Wingdings" pitchFamily="2" charset="2"/>
                  </a:rPr>
                  <a:t>       </a:t>
                </a:r>
                <a:r>
                  <a:rPr kumimoji="1" lang="en-US" altLang="ko-KR" dirty="0">
                    <a:sym typeface="Wingdings" pitchFamily="2" charset="2"/>
                  </a:rPr>
                  <a:t></a:t>
                </a:r>
                <a:r>
                  <a:rPr kumimoji="1" lang="ko-KR" altLang="en-US" dirty="0">
                    <a:sym typeface="Wingdings" pitchFamily="2" charset="2"/>
                  </a:rPr>
                  <a:t> </a:t>
                </a:r>
                <a:r>
                  <a:rPr kumimoji="1" lang="en-US" altLang="ko-KR" dirty="0"/>
                  <a:t>NIST</a:t>
                </a:r>
                <a:r>
                  <a:rPr kumimoji="1" lang="ko-KR" altLang="en-US" dirty="0"/>
                  <a:t> 레벨과 비교 예정</a:t>
                </a:r>
                <a:endParaRPr kumimoji="1" lang="en-US" altLang="ko-KR" dirty="0"/>
              </a:p>
              <a:p>
                <a:r>
                  <a:rPr kumimoji="1" lang="en-US" altLang="ko-KR" dirty="0">
                    <a:sym typeface="Wingdings" pitchFamily="2" charset="2"/>
                  </a:rPr>
                  <a:t>       </a:t>
                </a:r>
                <a:r>
                  <a:rPr kumimoji="1" lang="ko-KR" altLang="en-US" dirty="0">
                    <a:sym typeface="Wingdings" pitchFamily="2" charset="2"/>
                  </a:rPr>
                  <a:t> </a:t>
                </a:r>
                <a:r>
                  <a:rPr kumimoji="1" lang="en-US" altLang="ko-KR" dirty="0">
                    <a:sym typeface="Wingdings" pitchFamily="2" charset="2"/>
                  </a:rPr>
                  <a:t>MAXDEPTH</a:t>
                </a:r>
                <a:r>
                  <a:rPr kumimoji="1" lang="ko-KR" altLang="en-US" dirty="0">
                    <a:sym typeface="Wingdings" pitchFamily="2" charset="2"/>
                  </a:rPr>
                  <a:t> 안에는 모두 들어옴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9D1993-4914-CA11-50FF-422870289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9" y="3736228"/>
                <a:ext cx="6097280" cy="1200329"/>
              </a:xfrm>
              <a:prstGeom prst="rect">
                <a:avLst/>
              </a:prstGeom>
              <a:blipFill>
                <a:blip r:embed="rId4"/>
                <a:stretch>
                  <a:fillRect t="-4211" b="-73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32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B444-56B0-E54A-9EE4-D970340A84B7}"/>
              </a:ext>
            </a:extLst>
          </p:cNvPr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AE7D-0366-1D4E-8071-FE2C82B4FBE4}"/>
              </a:ext>
            </a:extLst>
          </p:cNvPr>
          <p:cNvSpPr txBox="1"/>
          <p:nvPr/>
        </p:nvSpPr>
        <p:spPr>
          <a:xfrm>
            <a:off x="3631222" y="2844224"/>
            <a:ext cx="49295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7000" dirty="0"/>
              <a:t>감사합니다</a:t>
            </a:r>
            <a:r>
              <a:rPr kumimoji="1" lang="en-US" altLang="ko-Kore-KR" sz="7000" dirty="0"/>
              <a:t>.</a:t>
            </a:r>
            <a:endParaRPr kumimoji="1" lang="ko-Kore-KR" altLang="en-US" sz="7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8E8348-1449-7669-0675-11CA06662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77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58628-DBBE-B89B-1823-5D974FB2F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1A0C-389D-3EF6-CF87-C87FC701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Quantum Attacks on Cryptography</a:t>
            </a:r>
            <a:endParaRPr kumimoji="1" lang="ko-Kore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DF0047-AC75-41FE-D2CA-13FDD89D2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A5537-C590-95CA-E937-3DA5792CBCFF}"/>
              </a:ext>
            </a:extLst>
          </p:cNvPr>
          <p:cNvSpPr txBox="1"/>
          <p:nvPr/>
        </p:nvSpPr>
        <p:spPr>
          <a:xfrm>
            <a:off x="194791" y="1291975"/>
            <a:ext cx="125790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kumimoji="1" lang="en-US" altLang="ko-Kore-KR" sz="2000" dirty="0"/>
          </a:p>
          <a:p>
            <a:pPr lvl="1"/>
            <a:r>
              <a:rPr kumimoji="1" lang="en-US" altLang="ko-Kore-KR" sz="1500" dirty="0"/>
              <a:t>Binary ECC</a:t>
            </a:r>
            <a:r>
              <a:rPr kumimoji="1" lang="ko-KR" altLang="en-US" sz="1500" dirty="0"/>
              <a:t>      </a:t>
            </a: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en-US" altLang="ko-KR" sz="2000" dirty="0"/>
              <a:t> </a:t>
            </a:r>
            <a:r>
              <a:rPr kumimoji="1" lang="en-US" altLang="ko-Kore-KR" sz="2000" dirty="0"/>
              <a:t>   </a:t>
            </a:r>
            <a:r>
              <a:rPr kumimoji="1" lang="ko-KR" altLang="en-US" sz="2000" dirty="0"/>
              <a:t> </a:t>
            </a:r>
            <a:r>
              <a:rPr kumimoji="1" lang="en-US" altLang="ko-Kore-KR" sz="2000" dirty="0"/>
              <a:t>Prime ECC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             </a:t>
            </a: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en-US" altLang="ko-KR" sz="2000" dirty="0"/>
              <a:t> </a:t>
            </a:r>
            <a:r>
              <a:rPr kumimoji="1" lang="en-US" altLang="ko-Kore-KR" sz="2000" dirty="0"/>
              <a:t>  </a:t>
            </a:r>
            <a:r>
              <a:rPr kumimoji="1" lang="ko-KR" altLang="en-US" sz="2000" dirty="0"/>
              <a:t>   </a:t>
            </a:r>
            <a:r>
              <a:rPr kumimoji="1" lang="ko-KR" altLang="en-US" sz="3500" dirty="0"/>
              <a:t> </a:t>
            </a:r>
            <a:r>
              <a:rPr kumimoji="1" lang="en-US" altLang="ko-Kore-KR" sz="3000" dirty="0"/>
              <a:t>RSA</a:t>
            </a:r>
            <a:r>
              <a:rPr kumimoji="1" lang="en-US" altLang="ko-KR" sz="3500" dirty="0"/>
              <a:t> </a:t>
            </a:r>
            <a:r>
              <a:rPr kumimoji="1" lang="ko-KR" altLang="en-US" sz="3500" dirty="0"/>
              <a:t>       </a:t>
            </a:r>
            <a:r>
              <a:rPr kumimoji="1" lang="en-US" altLang="ko-KR" sz="4000" dirty="0">
                <a:sym typeface="Wingdings" pitchFamily="2" charset="2"/>
              </a:rPr>
              <a:t>  </a:t>
            </a:r>
            <a:r>
              <a:rPr kumimoji="1" lang="ko-KR" altLang="en-US" sz="4000" dirty="0">
                <a:sym typeface="Wingdings" pitchFamily="2" charset="2"/>
              </a:rPr>
              <a:t> </a:t>
            </a:r>
            <a:r>
              <a:rPr kumimoji="1" lang="en-US" altLang="ko-KR" sz="4000" dirty="0">
                <a:sym typeface="Wingdings" pitchFamily="2" charset="2"/>
              </a:rPr>
              <a:t> </a:t>
            </a:r>
            <a:r>
              <a:rPr kumimoji="1" lang="ko-KR" altLang="en-US" sz="4000" dirty="0">
                <a:sym typeface="Wingdings" pitchFamily="2" charset="2"/>
              </a:rPr>
              <a:t>  </a:t>
            </a:r>
            <a:r>
              <a:rPr kumimoji="1" lang="en-US" altLang="ko-Kore-KR" sz="9000" dirty="0"/>
              <a:t>AES, SHA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ko-Kore-KR" altLang="en-US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EE2869-383F-35DC-AB26-C869FDE18916}"/>
              </a:ext>
            </a:extLst>
          </p:cNvPr>
          <p:cNvGrpSpPr/>
          <p:nvPr/>
        </p:nvGrpSpPr>
        <p:grpSpPr>
          <a:xfrm>
            <a:off x="509836" y="3115877"/>
            <a:ext cx="3148759" cy="1972828"/>
            <a:chOff x="13143875" y="2942370"/>
            <a:chExt cx="4415737" cy="2867199"/>
          </a:xfrm>
        </p:grpSpPr>
        <p:pic>
          <p:nvPicPr>
            <p:cNvPr id="12" name="Picture 2" descr="기초 암호학(4) - ECC(타원곡선 암호화 알고리즘)">
              <a:extLst>
                <a:ext uri="{FF2B5EF4-FFF2-40B4-BE49-F238E27FC236}">
                  <a16:creationId xmlns:a16="http://schemas.microsoft.com/office/drawing/2014/main" id="{C18EC5F0-5D73-DB86-1DFA-106C1F63B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6157" y="2942370"/>
              <a:ext cx="2604761" cy="261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EC843C-77E0-8EAD-F62E-C97C53BFDE78}"/>
                    </a:ext>
                  </a:extLst>
                </p:cNvPr>
                <p:cNvSpPr txBox="1"/>
                <p:nvPr/>
              </p:nvSpPr>
              <p:spPr>
                <a:xfrm>
                  <a:off x="13143875" y="4736035"/>
                  <a:ext cx="4415737" cy="1073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dirty="0"/>
                    <a:t>DLP: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ko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altLang="ko-KR" sz="2400" b="0" dirty="0"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2400" dirty="0"/>
                    <a:t>ECDLP: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𝑎𝑃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EC843C-77E0-8EAD-F62E-C97C53BFD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3875" y="4736035"/>
                  <a:ext cx="4415737" cy="1073534"/>
                </a:xfrm>
                <a:prstGeom prst="rect">
                  <a:avLst/>
                </a:prstGeom>
                <a:blipFill>
                  <a:blip r:embed="rId3"/>
                  <a:stretch>
                    <a:fillRect t="-11864" b="-2542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435FC6-E705-6F32-A179-7DDDDD8EC8E9}"/>
              </a:ext>
            </a:extLst>
          </p:cNvPr>
          <p:cNvGrpSpPr/>
          <p:nvPr/>
        </p:nvGrpSpPr>
        <p:grpSpPr>
          <a:xfrm>
            <a:off x="3811855" y="3160551"/>
            <a:ext cx="3312140" cy="2003845"/>
            <a:chOff x="10129229" y="3021949"/>
            <a:chExt cx="3792154" cy="2085687"/>
          </a:xfrm>
        </p:grpSpPr>
        <p:pic>
          <p:nvPicPr>
            <p:cNvPr id="9" name="Picture 10" descr="RSA Security - Wikipedia">
              <a:extLst>
                <a:ext uri="{FF2B5EF4-FFF2-40B4-BE49-F238E27FC236}">
                  <a16:creationId xmlns:a16="http://schemas.microsoft.com/office/drawing/2014/main" id="{531D2158-6B5E-7330-4FD6-11220C0F2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1509" y="3712633"/>
              <a:ext cx="2567700" cy="92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http://upload.wikimedia.org/wikipedia/commons/thumb/b/bf/PrimeDecompositionExample.svg/640px-PrimeDecompositionExample.svg.png">
              <a:extLst>
                <a:ext uri="{FF2B5EF4-FFF2-40B4-BE49-F238E27FC236}">
                  <a16:creationId xmlns:a16="http://schemas.microsoft.com/office/drawing/2014/main" id="{3AB1DD7F-09B9-AC79-404D-C68AD0A6A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9229" y="3021949"/>
              <a:ext cx="3792154" cy="2085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고급 암호화 표준 - 위키백과, 우리 모두의 백과사전">
            <a:extLst>
              <a:ext uri="{FF2B5EF4-FFF2-40B4-BE49-F238E27FC236}">
                <a16:creationId xmlns:a16="http://schemas.microsoft.com/office/drawing/2014/main" id="{4E131AEF-AEFE-46CC-9548-FAEA0D6B6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669" y="2853901"/>
            <a:ext cx="2918669" cy="15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3D8A4830-E59B-51FB-BD0D-B112DA5A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23" y="4410654"/>
            <a:ext cx="2369857" cy="16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Illustration of the sponge construction">
            <a:extLst>
              <a:ext uri="{FF2B5EF4-FFF2-40B4-BE49-F238E27FC236}">
                <a16:creationId xmlns:a16="http://schemas.microsoft.com/office/drawing/2014/main" id="{D8251122-CFC7-C73E-D9D6-A116A11E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40" y="4498321"/>
            <a:ext cx="3148760" cy="140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래픽 17" descr="망치1 단색으로 채워진">
            <a:extLst>
              <a:ext uri="{FF2B5EF4-FFF2-40B4-BE49-F238E27FC236}">
                <a16:creationId xmlns:a16="http://schemas.microsoft.com/office/drawing/2014/main" id="{7E85DA5B-8540-8F72-2AA2-E5492AD9F6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790" y="2151634"/>
            <a:ext cx="426575" cy="426575"/>
          </a:xfrm>
          <a:prstGeom prst="rect">
            <a:avLst/>
          </a:prstGeom>
        </p:spPr>
      </p:pic>
      <p:pic>
        <p:nvPicPr>
          <p:cNvPr id="20" name="그래픽 19" descr="망치1 단색으로 채워진">
            <a:extLst>
              <a:ext uri="{FF2B5EF4-FFF2-40B4-BE49-F238E27FC236}">
                <a16:creationId xmlns:a16="http://schemas.microsoft.com/office/drawing/2014/main" id="{1731C209-5DCD-7A5D-BB42-3719D0B93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48436" y="1905152"/>
            <a:ext cx="624549" cy="624549"/>
          </a:xfrm>
          <a:prstGeom prst="rect">
            <a:avLst/>
          </a:prstGeom>
        </p:spPr>
      </p:pic>
      <p:pic>
        <p:nvPicPr>
          <p:cNvPr id="21" name="그래픽 20" descr="망치1 단색으로 채워진">
            <a:extLst>
              <a:ext uri="{FF2B5EF4-FFF2-40B4-BE49-F238E27FC236}">
                <a16:creationId xmlns:a16="http://schemas.microsoft.com/office/drawing/2014/main" id="{60A34868-C02E-8D32-6098-3EB70C584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0789" y="1490757"/>
            <a:ext cx="1005841" cy="1005841"/>
          </a:xfrm>
          <a:prstGeom prst="rect">
            <a:avLst/>
          </a:prstGeom>
        </p:spPr>
      </p:pic>
      <p:pic>
        <p:nvPicPr>
          <p:cNvPr id="22" name="그래픽 21" descr="망치1 단색으로 채워진">
            <a:extLst>
              <a:ext uri="{FF2B5EF4-FFF2-40B4-BE49-F238E27FC236}">
                <a16:creationId xmlns:a16="http://schemas.microsoft.com/office/drawing/2014/main" id="{2D4B4309-B011-AD2B-345D-A89E1BCA37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94573" y="-2983414"/>
            <a:ext cx="5311360" cy="53113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4FAFA1-0016-1F50-A8AE-B1C5F9270CDA}"/>
              </a:ext>
            </a:extLst>
          </p:cNvPr>
          <p:cNvSpPr txBox="1"/>
          <p:nvPr/>
        </p:nvSpPr>
        <p:spPr>
          <a:xfrm>
            <a:off x="814508" y="2690998"/>
            <a:ext cx="8111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>
                <a:solidFill>
                  <a:srgbClr val="C00000"/>
                </a:solidFill>
              </a:rPr>
              <a:t>(</a:t>
            </a:r>
            <a:r>
              <a:rPr kumimoji="1" lang="en-US" altLang="ko-KR" sz="1500" b="1" dirty="0">
                <a:solidFill>
                  <a:srgbClr val="C00000"/>
                </a:solidFill>
              </a:rPr>
              <a:t>target)</a:t>
            </a:r>
            <a:endParaRPr kumimoji="1" lang="ko-Kore-KR" altLang="en-US" sz="1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47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EAF9-0750-5F01-A795-17BB637F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3AE31-6CE5-9DDA-B378-D9F4A0D9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논문 작성 중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72AD9B-3813-3D9F-2A97-ABE3DF0F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1697" y="6401750"/>
            <a:ext cx="2061006" cy="274324"/>
          </a:xfrm>
        </p:spPr>
        <p:txBody>
          <a:bodyPr/>
          <a:lstStyle/>
          <a:p>
            <a:fld id="{B68DAAC8-442A-4C15-9819-F07FF5E7315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584856-2940-7163-88C4-FBB7B68BB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48" y="1207395"/>
            <a:ext cx="3325569" cy="472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953E2E-226C-7190-D658-8B118BB29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826" y="1207395"/>
            <a:ext cx="3296256" cy="2330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D9B3E6-15C5-4C6B-CC6A-7777A7DBE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54" y="1725487"/>
            <a:ext cx="3333409" cy="2302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146293-1681-344C-7B63-D4DD75348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978" y="2366783"/>
            <a:ext cx="3296256" cy="2224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655F29-8572-3DCD-A8CA-026AD83D3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580" y="2947530"/>
            <a:ext cx="3154533" cy="2160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73525E-96DC-BB53-3C26-04DBF561F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534" y="3347983"/>
            <a:ext cx="3250883" cy="2296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0F9A368-0942-28C4-3C0D-06E0A6C8B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184" y="4023320"/>
            <a:ext cx="3427695" cy="2339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85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B0163-9D45-D6C9-58FA-951DE93F9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281B0-10F6-DDB9-060C-B06EB541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Performance</a:t>
            </a:r>
            <a:endParaRPr kumimoji="1" lang="ko-Kore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967B22-FC85-036A-D004-6F30338A1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0459" y="6356350"/>
            <a:ext cx="2743200" cy="365125"/>
          </a:xfrm>
        </p:spPr>
        <p:txBody>
          <a:bodyPr/>
          <a:lstStyle/>
          <a:p>
            <a:fld id="{B68DAAC8-442A-4C15-9819-F07FF5E7315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B2BA8-5C6D-5DCA-E96C-E316DFFC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40" y="1036730"/>
            <a:ext cx="7065818" cy="58212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D44A60-B2DC-14E2-C103-5A5C2346AB17}"/>
              </a:ext>
            </a:extLst>
          </p:cNvPr>
          <p:cNvSpPr txBox="1"/>
          <p:nvPr/>
        </p:nvSpPr>
        <p:spPr>
          <a:xfrm>
            <a:off x="131771" y="3578033"/>
            <a:ext cx="464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Field </a:t>
            </a:r>
            <a:r>
              <a:rPr kumimoji="1" lang="ko-KR" altLang="en-US" dirty="0"/>
              <a:t>크기에 따른 </a:t>
            </a:r>
            <a:r>
              <a:rPr kumimoji="1" lang="en-US" altLang="ko-KR" dirty="0"/>
              <a:t>Point addition </a:t>
            </a:r>
            <a:r>
              <a:rPr kumimoji="1" lang="ko-KR" altLang="en-US" dirty="0"/>
              <a:t>성능 비교</a:t>
            </a:r>
            <a:endParaRPr kumimoji="1"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600465-6E22-AE50-BE7F-98A8F87326EC}"/>
              </a:ext>
            </a:extLst>
          </p:cNvPr>
          <p:cNvSpPr/>
          <p:nvPr/>
        </p:nvSpPr>
        <p:spPr>
          <a:xfrm>
            <a:off x="7496140" y="7948590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FE658D-E99B-9B66-27DF-DE4B0ABB2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90" y="1303609"/>
            <a:ext cx="3625882" cy="20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3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67303-7D83-1253-CC37-BF518F31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40D8F-5697-2255-01A8-FB4BFDD6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Performance</a:t>
            </a:r>
            <a:endParaRPr kumimoji="1" lang="ko-Kore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97B8C4-1CA7-A4FF-623E-FA9E30C11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0459" y="6356350"/>
            <a:ext cx="2743200" cy="365125"/>
          </a:xfrm>
        </p:spPr>
        <p:txBody>
          <a:bodyPr/>
          <a:lstStyle/>
          <a:p>
            <a:fld id="{B68DAAC8-442A-4C15-9819-F07FF5E7315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E248D5-38B8-C5CA-52E5-7E309C390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568" y="1036730"/>
            <a:ext cx="7065818" cy="58212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4FFEDC-A567-BB79-7615-9BD83DFE16C8}"/>
              </a:ext>
            </a:extLst>
          </p:cNvPr>
          <p:cNvSpPr/>
          <p:nvPr/>
        </p:nvSpPr>
        <p:spPr>
          <a:xfrm>
            <a:off x="8523694" y="1590315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9909E5-DD3D-5449-CDC7-B4BAF5DDA8FD}"/>
              </a:ext>
            </a:extLst>
          </p:cNvPr>
          <p:cNvSpPr/>
          <p:nvPr/>
        </p:nvSpPr>
        <p:spPr>
          <a:xfrm>
            <a:off x="8523694" y="1942412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566B3C-946A-0499-0B5B-C55D850FCA7C}"/>
              </a:ext>
            </a:extLst>
          </p:cNvPr>
          <p:cNvSpPr/>
          <p:nvPr/>
        </p:nvSpPr>
        <p:spPr>
          <a:xfrm>
            <a:off x="8523694" y="2316543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071DF-78F7-CBB1-D0B0-75C069C6076A}"/>
              </a:ext>
            </a:extLst>
          </p:cNvPr>
          <p:cNvSpPr/>
          <p:nvPr/>
        </p:nvSpPr>
        <p:spPr>
          <a:xfrm>
            <a:off x="8522681" y="3379700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4B47F-2A7F-4C92-B51B-EB1B11B33229}"/>
              </a:ext>
            </a:extLst>
          </p:cNvPr>
          <p:cNvSpPr/>
          <p:nvPr/>
        </p:nvSpPr>
        <p:spPr>
          <a:xfrm>
            <a:off x="8522681" y="4458744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7B46B3-B513-49BA-7D7D-D72BE30D6477}"/>
              </a:ext>
            </a:extLst>
          </p:cNvPr>
          <p:cNvSpPr/>
          <p:nvPr/>
        </p:nvSpPr>
        <p:spPr>
          <a:xfrm>
            <a:off x="8522681" y="5516227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BE2F35-C28D-B429-E2E9-B85F2EC60982}"/>
              </a:ext>
            </a:extLst>
          </p:cNvPr>
          <p:cNvSpPr/>
          <p:nvPr/>
        </p:nvSpPr>
        <p:spPr>
          <a:xfrm>
            <a:off x="8522681" y="6598605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B30C00-9994-B727-8D77-50A67F0BDAED}"/>
              </a:ext>
            </a:extLst>
          </p:cNvPr>
          <p:cNvSpPr txBox="1"/>
          <p:nvPr/>
        </p:nvSpPr>
        <p:spPr>
          <a:xfrm>
            <a:off x="351109" y="1278852"/>
            <a:ext cx="2972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낮은 </a:t>
            </a:r>
            <a:r>
              <a:rPr kumimoji="1" lang="en-US" altLang="ko-KR" sz="2200" dirty="0"/>
              <a:t>Depth (</a:t>
            </a:r>
            <a:r>
              <a:rPr kumimoji="1" lang="ko-KR" altLang="en-US" sz="2200" dirty="0"/>
              <a:t>분해 전</a:t>
            </a:r>
            <a:r>
              <a:rPr kumimoji="1" lang="en-US" altLang="ko-KR" sz="2200" dirty="0"/>
              <a:t>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999EFE-55BA-C0D7-1FC6-A0A9719DEBA3}"/>
              </a:ext>
            </a:extLst>
          </p:cNvPr>
          <p:cNvSpPr/>
          <p:nvPr/>
        </p:nvSpPr>
        <p:spPr>
          <a:xfrm>
            <a:off x="7496140" y="7948590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9200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F623E-E4C0-AF14-89B9-5BE50A69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53BBA-1851-BBAF-A7DC-CB21C991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Performance</a:t>
            </a:r>
            <a:endParaRPr kumimoji="1" lang="ko-Kore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E8B565-687A-4D79-389D-3DA9AB0E2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0459" y="6356350"/>
            <a:ext cx="2743200" cy="365125"/>
          </a:xfrm>
        </p:spPr>
        <p:txBody>
          <a:bodyPr/>
          <a:lstStyle/>
          <a:p>
            <a:fld id="{B68DAAC8-442A-4C15-9819-F07FF5E7315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9CF36B-CCEE-28FF-7296-6ACFC662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54" y="1036730"/>
            <a:ext cx="7065818" cy="58212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51F18-1839-27BF-619E-D1E540D1F99C}"/>
              </a:ext>
            </a:extLst>
          </p:cNvPr>
          <p:cNvSpPr/>
          <p:nvPr/>
        </p:nvSpPr>
        <p:spPr>
          <a:xfrm>
            <a:off x="7224340" y="1590314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F224BE-DF41-933C-DAF8-CA7A2057286D}"/>
              </a:ext>
            </a:extLst>
          </p:cNvPr>
          <p:cNvSpPr/>
          <p:nvPr/>
        </p:nvSpPr>
        <p:spPr>
          <a:xfrm>
            <a:off x="7224340" y="1942411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ED5917-F30A-4A2B-A3AE-06B698D1ADE6}"/>
              </a:ext>
            </a:extLst>
          </p:cNvPr>
          <p:cNvSpPr/>
          <p:nvPr/>
        </p:nvSpPr>
        <p:spPr>
          <a:xfrm>
            <a:off x="7224340" y="2316542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DD1BE9-8444-404D-0E3F-98C0B824A520}"/>
              </a:ext>
            </a:extLst>
          </p:cNvPr>
          <p:cNvSpPr/>
          <p:nvPr/>
        </p:nvSpPr>
        <p:spPr>
          <a:xfrm>
            <a:off x="7223327" y="3379699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822E2E-78C8-859B-F251-6DF9B0A94A3E}"/>
              </a:ext>
            </a:extLst>
          </p:cNvPr>
          <p:cNvSpPr/>
          <p:nvPr/>
        </p:nvSpPr>
        <p:spPr>
          <a:xfrm>
            <a:off x="7223327" y="4458743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9E27DC-E515-072A-E969-728ADD246F03}"/>
              </a:ext>
            </a:extLst>
          </p:cNvPr>
          <p:cNvSpPr/>
          <p:nvPr/>
        </p:nvSpPr>
        <p:spPr>
          <a:xfrm>
            <a:off x="7223327" y="5516226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4E09B5-8873-E9A8-03E7-77B7AFBC6092}"/>
              </a:ext>
            </a:extLst>
          </p:cNvPr>
          <p:cNvSpPr/>
          <p:nvPr/>
        </p:nvSpPr>
        <p:spPr>
          <a:xfrm>
            <a:off x="7223327" y="6598604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B8305-249B-524C-8226-1EEA3E6B6BEB}"/>
              </a:ext>
            </a:extLst>
          </p:cNvPr>
          <p:cNvSpPr txBox="1"/>
          <p:nvPr/>
        </p:nvSpPr>
        <p:spPr>
          <a:xfrm>
            <a:off x="351109" y="1278852"/>
            <a:ext cx="2631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낮은 </a:t>
            </a:r>
            <a:r>
              <a:rPr kumimoji="1" lang="en-US" altLang="ko-KR" sz="2200" dirty="0"/>
              <a:t>Toffoli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C074D7-AA5C-3705-0EA9-7E46F86A659D}"/>
              </a:ext>
            </a:extLst>
          </p:cNvPr>
          <p:cNvSpPr/>
          <p:nvPr/>
        </p:nvSpPr>
        <p:spPr>
          <a:xfrm>
            <a:off x="7496140" y="7948590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484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A0F5A-409A-9ACC-ADC1-197852A02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865EA-02FE-6497-D1CA-810EB515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Performance</a:t>
            </a:r>
            <a:endParaRPr kumimoji="1" lang="ko-Kore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907980-AE76-0BC3-4886-5AF96716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0459" y="6356350"/>
            <a:ext cx="2743200" cy="365125"/>
          </a:xfrm>
        </p:spPr>
        <p:txBody>
          <a:bodyPr/>
          <a:lstStyle/>
          <a:p>
            <a:fld id="{B68DAAC8-442A-4C15-9819-F07FF5E7315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36B3BC-3E46-2A0C-CB7B-39ECC7DD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893" y="1036730"/>
            <a:ext cx="7065818" cy="58212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851CBD-A5B9-91D2-538D-10B4F5CBDC84}"/>
              </a:ext>
            </a:extLst>
          </p:cNvPr>
          <p:cNvSpPr/>
          <p:nvPr/>
        </p:nvSpPr>
        <p:spPr>
          <a:xfrm>
            <a:off x="8622179" y="1590314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B0FC4E-E5CA-2A9F-8A77-39610DD19FD9}"/>
              </a:ext>
            </a:extLst>
          </p:cNvPr>
          <p:cNvSpPr/>
          <p:nvPr/>
        </p:nvSpPr>
        <p:spPr>
          <a:xfrm>
            <a:off x="8622179" y="1942411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319BC7-D106-235A-9EDC-57343112110C}"/>
              </a:ext>
            </a:extLst>
          </p:cNvPr>
          <p:cNvSpPr/>
          <p:nvPr/>
        </p:nvSpPr>
        <p:spPr>
          <a:xfrm>
            <a:off x="8622179" y="2316542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014AC2-E1C6-3D20-6F12-598EC0D8B5CA}"/>
              </a:ext>
            </a:extLst>
          </p:cNvPr>
          <p:cNvSpPr/>
          <p:nvPr/>
        </p:nvSpPr>
        <p:spPr>
          <a:xfrm>
            <a:off x="8621166" y="3379699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7525F5-F06B-0AC3-3C1F-1936CEE0DA15}"/>
              </a:ext>
            </a:extLst>
          </p:cNvPr>
          <p:cNvSpPr/>
          <p:nvPr/>
        </p:nvSpPr>
        <p:spPr>
          <a:xfrm>
            <a:off x="8621166" y="4458743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D2DCC-FC1C-9FFF-0B24-7DEDD44B61CB}"/>
              </a:ext>
            </a:extLst>
          </p:cNvPr>
          <p:cNvSpPr/>
          <p:nvPr/>
        </p:nvSpPr>
        <p:spPr>
          <a:xfrm>
            <a:off x="8621166" y="5516226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E3638-EB6E-7288-08F6-3B9BC56D1C13}"/>
              </a:ext>
            </a:extLst>
          </p:cNvPr>
          <p:cNvSpPr/>
          <p:nvPr/>
        </p:nvSpPr>
        <p:spPr>
          <a:xfrm>
            <a:off x="8621166" y="6598604"/>
            <a:ext cx="768495" cy="173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E170E9-C502-B5F5-AF09-A1CFDD6C5FAB}"/>
              </a:ext>
            </a:extLst>
          </p:cNvPr>
          <p:cNvSpPr txBox="1"/>
          <p:nvPr/>
        </p:nvSpPr>
        <p:spPr>
          <a:xfrm>
            <a:off x="172076" y="1287017"/>
            <a:ext cx="430464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낮은 </a:t>
            </a:r>
            <a:r>
              <a:rPr kumimoji="1" lang="en-US" altLang="ko-KR" sz="2200" dirty="0"/>
              <a:t>Full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Toffoli depth</a:t>
            </a:r>
            <a:r>
              <a:rPr kumimoji="1" lang="ko-KR" altLang="en-US" sz="2200" dirty="0"/>
              <a:t>가 낮아</a:t>
            </a:r>
            <a:r>
              <a:rPr kumimoji="1" lang="en-US" altLang="ko-KR" sz="2200" dirty="0"/>
              <a:t>,</a:t>
            </a:r>
          </a:p>
          <a:p>
            <a:pPr lvl="1"/>
            <a:r>
              <a:rPr kumimoji="1" lang="ko-KR" altLang="en-US" sz="2200" dirty="0"/>
              <a:t>      분해해도 </a:t>
            </a:r>
            <a:r>
              <a:rPr kumimoji="1" lang="en-US" altLang="ko-KR" sz="2200" dirty="0"/>
              <a:t>Full depth</a:t>
            </a:r>
            <a:r>
              <a:rPr kumimoji="1" lang="ko-KR" altLang="en-US" sz="2200" dirty="0"/>
              <a:t>가 많이</a:t>
            </a:r>
            <a:endParaRPr kumimoji="1" lang="en-US" altLang="ko-KR" sz="2200" dirty="0"/>
          </a:p>
          <a:p>
            <a:pPr lvl="1"/>
            <a:r>
              <a:rPr kumimoji="1" lang="ko-KR" altLang="en-US" sz="2200" dirty="0"/>
              <a:t>      증가하지 않음</a:t>
            </a: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9D1C9B-D844-BF58-3101-165CE0C53B88}"/>
              </a:ext>
            </a:extLst>
          </p:cNvPr>
          <p:cNvSpPr/>
          <p:nvPr/>
        </p:nvSpPr>
        <p:spPr>
          <a:xfrm>
            <a:off x="7496140" y="7948590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1396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7A80D-8425-3FD3-D38C-7CDB8D58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8C049-ACBE-8EB4-BBB0-233F67C9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Performance</a:t>
            </a:r>
            <a:endParaRPr kumimoji="1" lang="ko-Kore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9E874B-0221-65D4-61EF-B9FD987EC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0459" y="6356350"/>
            <a:ext cx="2743200" cy="365125"/>
          </a:xfrm>
        </p:spPr>
        <p:txBody>
          <a:bodyPr/>
          <a:lstStyle/>
          <a:p>
            <a:fld id="{B68DAAC8-442A-4C15-9819-F07FF5E7315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2ADB6F-78FB-04F6-D658-A6DE620A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893" y="1036730"/>
            <a:ext cx="7065818" cy="58212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CA966E-DA74-D191-5C0F-B3C907B7B32C}"/>
              </a:ext>
            </a:extLst>
          </p:cNvPr>
          <p:cNvSpPr/>
          <p:nvPr/>
        </p:nvSpPr>
        <p:spPr>
          <a:xfrm>
            <a:off x="10704072" y="1590314"/>
            <a:ext cx="930035" cy="1803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BEBD18-3F09-1765-8C61-1A4F695AAF70}"/>
              </a:ext>
            </a:extLst>
          </p:cNvPr>
          <p:cNvSpPr/>
          <p:nvPr/>
        </p:nvSpPr>
        <p:spPr>
          <a:xfrm>
            <a:off x="10704072" y="1942411"/>
            <a:ext cx="930035" cy="1803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031C26-8688-D289-DA9A-BD561613BCD8}"/>
              </a:ext>
            </a:extLst>
          </p:cNvPr>
          <p:cNvSpPr/>
          <p:nvPr/>
        </p:nvSpPr>
        <p:spPr>
          <a:xfrm>
            <a:off x="10704072" y="2316542"/>
            <a:ext cx="930035" cy="1803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56A693-251F-F7F1-2458-5363381BF3AA}"/>
              </a:ext>
            </a:extLst>
          </p:cNvPr>
          <p:cNvSpPr/>
          <p:nvPr/>
        </p:nvSpPr>
        <p:spPr>
          <a:xfrm>
            <a:off x="10703059" y="3379699"/>
            <a:ext cx="930035" cy="1803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5F450-D9A0-3557-BBA9-55AA8D9CB8AF}"/>
              </a:ext>
            </a:extLst>
          </p:cNvPr>
          <p:cNvSpPr/>
          <p:nvPr/>
        </p:nvSpPr>
        <p:spPr>
          <a:xfrm>
            <a:off x="10703059" y="4458743"/>
            <a:ext cx="930035" cy="1803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9EC16-48ED-B414-2A11-5EBD4A72B054}"/>
              </a:ext>
            </a:extLst>
          </p:cNvPr>
          <p:cNvSpPr/>
          <p:nvPr/>
        </p:nvSpPr>
        <p:spPr>
          <a:xfrm>
            <a:off x="10703059" y="5516226"/>
            <a:ext cx="930035" cy="1803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B25B01-8ACD-1CB0-39FB-78172A410FD8}"/>
              </a:ext>
            </a:extLst>
          </p:cNvPr>
          <p:cNvSpPr/>
          <p:nvPr/>
        </p:nvSpPr>
        <p:spPr>
          <a:xfrm>
            <a:off x="10703059" y="6598604"/>
            <a:ext cx="930035" cy="1803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891A29-5C2D-942C-F88F-BCA4535226FB}"/>
                  </a:ext>
                </a:extLst>
              </p:cNvPr>
              <p:cNvSpPr txBox="1"/>
              <p:nvPr/>
            </p:nvSpPr>
            <p:spPr>
              <a:xfrm>
                <a:off x="351109" y="1278852"/>
                <a:ext cx="41907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가장 높은 </a:t>
                </a:r>
                <a:r>
                  <a:rPr kumimoji="1" lang="en-US" altLang="ko-KR" sz="2200" dirty="0"/>
                  <a:t>Trade-off </a:t>
                </a:r>
                <a:r>
                  <a:rPr kumimoji="1" lang="ko-KR" altLang="en-US" sz="2200" dirty="0"/>
                  <a:t>성능 </a:t>
                </a:r>
                <a:r>
                  <a:rPr kumimoji="1" lang="en-US" altLang="ko-KR" sz="22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m:rPr>
                        <m:nor/>
                      </m:rPr>
                      <a:rPr kumimoji="1" lang="en-US" altLang="ko-KR" sz="2200"/>
                      <m:t>−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R" sz="22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분해 전 </a:t>
                </a:r>
                <a:r>
                  <a:rPr kumimoji="1" lang="en-US" altLang="ko-KR" sz="2200" dirty="0"/>
                  <a:t>Depth</a:t>
                </a:r>
                <a:r>
                  <a:rPr kumimoji="1" lang="ko-KR" altLang="en-US" sz="2200" dirty="0"/>
                  <a:t>로 비교</a:t>
                </a:r>
                <a:endParaRPr kumimoji="1" lang="en-US" altLang="ko-KR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891A29-5C2D-942C-F88F-BCA453522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09" y="1278852"/>
                <a:ext cx="4190763" cy="769441"/>
              </a:xfrm>
              <a:prstGeom prst="rect">
                <a:avLst/>
              </a:prstGeom>
              <a:blipFill>
                <a:blip r:embed="rId4"/>
                <a:stretch>
                  <a:fillRect l="-1511" t="-6452" r="-906" b="-145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573952-0093-FA4A-6DC8-AB4778991CC0}"/>
              </a:ext>
            </a:extLst>
          </p:cNvPr>
          <p:cNvSpPr/>
          <p:nvPr/>
        </p:nvSpPr>
        <p:spPr>
          <a:xfrm>
            <a:off x="7496140" y="7948590"/>
            <a:ext cx="672662" cy="168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8488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10364</TotalTime>
  <Words>561</Words>
  <Application>Microsoft Macintosh PowerPoint</Application>
  <PresentationFormat>와이드스크린</PresentationFormat>
  <Paragraphs>114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Wingdings</vt:lpstr>
      <vt:lpstr>Office 테마</vt:lpstr>
      <vt:lpstr>PowerPoint 프레젠테이션</vt:lpstr>
      <vt:lpstr>Papers</vt:lpstr>
      <vt:lpstr>Quantum Attacks on Cryptography</vt:lpstr>
      <vt:lpstr>논문 작성 중..</vt:lpstr>
      <vt:lpstr>Performance</vt:lpstr>
      <vt:lpstr>Performance</vt:lpstr>
      <vt:lpstr>Performance</vt:lpstr>
      <vt:lpstr>Performance</vt:lpstr>
      <vt:lpstr>Performance</vt:lpstr>
      <vt:lpstr>Binary Elliptic Curves</vt:lpstr>
      <vt:lpstr>Shor on Binary Elliptic Curves</vt:lpstr>
      <vt:lpstr>Shor on Binary Elliptic Curves</vt:lpstr>
      <vt:lpstr>Shor on Binary Elliptic Curves</vt:lpstr>
      <vt:lpstr>Quantum Implementation of Point Addition</vt:lpstr>
      <vt:lpstr>Quantum Implementation of Point Addition</vt:lpstr>
      <vt:lpstr>Quantum Implementation of Point Addition</vt:lpstr>
      <vt:lpstr>Quantum Implementation of Point Addition</vt:lpstr>
      <vt:lpstr>Quantum Implementation of Point Addition</vt:lpstr>
      <vt:lpstr>Quantum Implementation of Point Addition</vt:lpstr>
      <vt:lpstr>Quantum Implementation of Point Addition</vt:lpstr>
      <vt:lpstr>Shor on Binary Elliptic Curves</vt:lpstr>
      <vt:lpstr>Shor on Binary Elliptic Curves</vt:lpstr>
      <vt:lpstr>Performance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장경배</dc:creator>
  <cp:lastModifiedBy>장경배</cp:lastModifiedBy>
  <cp:revision>5</cp:revision>
  <dcterms:created xsi:type="dcterms:W3CDTF">2024-09-10T06:01:41Z</dcterms:created>
  <dcterms:modified xsi:type="dcterms:W3CDTF">2024-09-19T09:58:31Z</dcterms:modified>
</cp:coreProperties>
</file>